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1" r:id="rId4"/>
    <p:sldId id="258" r:id="rId5"/>
    <p:sldId id="295" r:id="rId6"/>
    <p:sldId id="264" r:id="rId7"/>
    <p:sldId id="297" r:id="rId8"/>
    <p:sldId id="259" r:id="rId9"/>
    <p:sldId id="291" r:id="rId10"/>
    <p:sldId id="260" r:id="rId11"/>
    <p:sldId id="280" r:id="rId12"/>
    <p:sldId id="272" r:id="rId13"/>
    <p:sldId id="281" r:id="rId14"/>
    <p:sldId id="273" r:id="rId15"/>
    <p:sldId id="276" r:id="rId16"/>
    <p:sldId id="275" r:id="rId17"/>
    <p:sldId id="298" r:id="rId18"/>
    <p:sldId id="265" r:id="rId19"/>
    <p:sldId id="292" r:id="rId20"/>
    <p:sldId id="293" r:id="rId21"/>
    <p:sldId id="290" r:id="rId22"/>
    <p:sldId id="269" r:id="rId23"/>
    <p:sldId id="296" r:id="rId24"/>
    <p:sldId id="270"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2" autoAdjust="0"/>
    <p:restoredTop sz="79735"/>
  </p:normalViewPr>
  <p:slideViewPr>
    <p:cSldViewPr snapToGrid="0">
      <p:cViewPr varScale="1">
        <p:scale>
          <a:sx n="78" d="100"/>
          <a:sy n="78" d="100"/>
        </p:scale>
        <p:origin x="728" y="176"/>
      </p:cViewPr>
      <p:guideLst/>
    </p:cSldViewPr>
  </p:slideViewPr>
  <p:notesTextViewPr>
    <p:cViewPr>
      <p:scale>
        <a:sx n="3" d="2"/>
        <a:sy n="3" d="2"/>
      </p:scale>
      <p:origin x="0" y="0"/>
    </p:cViewPr>
  </p:notesTextViewPr>
  <p:notesViewPr>
    <p:cSldViewPr snapToGrid="0">
      <p:cViewPr varScale="1">
        <p:scale>
          <a:sx n="59" d="100"/>
          <a:sy n="59" d="100"/>
        </p:scale>
        <p:origin x="2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39691-7F9D-4436-AF59-7C1708C471FF}" type="datetimeFigureOut">
              <a:rPr lang="en-US" smtClean="0"/>
              <a:t>8/1/19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7ACF4-F2A4-42B6-A24D-AB1B583507EE}" type="slidenum">
              <a:rPr lang="en-US" smtClean="0"/>
              <a:t>‹#›</a:t>
            </a:fld>
            <a:endParaRPr lang="en-US"/>
          </a:p>
        </p:txBody>
      </p:sp>
    </p:spTree>
    <p:extLst>
      <p:ext uri="{BB962C8B-B14F-4D97-AF65-F5344CB8AC3E}">
        <p14:creationId xmlns:p14="http://schemas.microsoft.com/office/powerpoint/2010/main" val="185040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was started by Sharon </a:t>
            </a:r>
            <a:r>
              <a:rPr lang="en-US" dirty="0" err="1"/>
              <a:t>Mankey</a:t>
            </a:r>
            <a:r>
              <a:rPr lang="en-US" dirty="0"/>
              <a:t> &amp; Mariesa Rang, both of whom are SLPs in Fort Wayne, Indiana. They started the program because of their concern with the possibility that people who use AAC may be dismissed by first responders solely because the responders lack the training to communicate effectively with the “AAC User.”</a:t>
            </a:r>
          </a:p>
          <a:p>
            <a:endParaRPr lang="en-US" dirty="0"/>
          </a:p>
          <a:p>
            <a:r>
              <a:rPr lang="en-US" dirty="0"/>
              <a:t>The purpose of the training is to raise the first responders’ knowledge and comfort level in working with those who use AAC so that in the event of an emergency, the individual can be better served.</a:t>
            </a:r>
          </a:p>
          <a:p>
            <a:r>
              <a:rPr lang="en-US" dirty="0"/>
              <a:t>[Introduce yourselves and why you became involved.] </a:t>
            </a:r>
          </a:p>
        </p:txBody>
      </p:sp>
      <p:sp>
        <p:nvSpPr>
          <p:cNvPr id="4" name="Slide Number Placeholder 3"/>
          <p:cNvSpPr>
            <a:spLocks noGrp="1"/>
          </p:cNvSpPr>
          <p:nvPr>
            <p:ph type="sldNum" sz="quarter" idx="10"/>
          </p:nvPr>
        </p:nvSpPr>
        <p:spPr/>
        <p:txBody>
          <a:bodyPr/>
          <a:lstStyle/>
          <a:p>
            <a:fld id="{5F07ACF4-F2A4-42B6-A24D-AB1B583507EE}" type="slidenum">
              <a:rPr lang="en-US" smtClean="0"/>
              <a:t>1</a:t>
            </a:fld>
            <a:endParaRPr lang="en-US"/>
          </a:p>
        </p:txBody>
      </p:sp>
    </p:spTree>
    <p:extLst>
      <p:ext uri="{BB962C8B-B14F-4D97-AF65-F5344CB8AC3E}">
        <p14:creationId xmlns:p14="http://schemas.microsoft.com/office/powerpoint/2010/main" val="116345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9927" y="4400549"/>
            <a:ext cx="6065949" cy="4284663"/>
          </a:xfrm>
        </p:spPr>
        <p:txBody>
          <a:bodyPr/>
          <a:lstStyle/>
          <a:p>
            <a:r>
              <a:rPr lang="en-US" dirty="0"/>
              <a:t>Children and adults with disabilities may live in a variety of situations.  In the past, we hid people with disabilities away.  They didn’t participate in school or social events.  Parents were ostracized for taking their children out into public.  I graduated with a young man I had known since I was 5 and found out only in our senior year that he had a disabled sister at home!  Things have changed. YEA!  </a:t>
            </a:r>
          </a:p>
          <a:p>
            <a:r>
              <a:rPr lang="en-US" dirty="0"/>
              <a:t>     At home with family members - Aging parents, a spouse, or a sibling</a:t>
            </a:r>
          </a:p>
          <a:p>
            <a:r>
              <a:rPr lang="en-US" dirty="0"/>
              <a:t>     In institutions (skilled nursing facilities, group homes)</a:t>
            </a:r>
          </a:p>
          <a:p>
            <a:r>
              <a:rPr lang="en-US" dirty="0"/>
              <a:t>     In their own home – either alone or with a spouse, caregiver or other person</a:t>
            </a:r>
          </a:p>
          <a:p>
            <a:endParaRPr lang="en-US" dirty="0"/>
          </a:p>
          <a:p>
            <a:r>
              <a:rPr lang="en-US" dirty="0"/>
              <a:t>Situations that can occur that :</a:t>
            </a:r>
          </a:p>
          <a:p>
            <a:r>
              <a:rPr lang="en-US" dirty="0"/>
              <a:t>Adult children living with elderly parents and a parent has an emergency.</a:t>
            </a:r>
          </a:p>
          <a:p>
            <a:r>
              <a:rPr lang="en-US" dirty="0"/>
              <a:t>Adult person w/ disability living alone has an emergency</a:t>
            </a:r>
          </a:p>
          <a:p>
            <a:r>
              <a:rPr lang="en-US" dirty="0"/>
              <a:t>Car accident and driver becomes incapacitated</a:t>
            </a:r>
          </a:p>
          <a:p>
            <a:r>
              <a:rPr lang="en-US" dirty="0"/>
              <a:t>Young person with disabilities away at college and has an emergency in the dorm</a:t>
            </a:r>
          </a:p>
          <a:p>
            <a:r>
              <a:rPr lang="en-US" dirty="0"/>
              <a:t>House/building fire being reported by person who uses AAC</a:t>
            </a:r>
          </a:p>
          <a:p>
            <a:endParaRPr lang="en-US" dirty="0"/>
          </a:p>
          <a:p>
            <a:r>
              <a:rPr lang="en-US" dirty="0"/>
              <a:t>Others?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07ACF4-F2A4-42B6-A24D-AB1B583507EE}" type="slidenum">
              <a:rPr lang="en-US" smtClean="0"/>
              <a:t>10</a:t>
            </a:fld>
            <a:endParaRPr lang="en-US"/>
          </a:p>
        </p:txBody>
      </p:sp>
    </p:spTree>
    <p:extLst>
      <p:ext uri="{BB962C8B-B14F-4D97-AF65-F5344CB8AC3E}">
        <p14:creationId xmlns:p14="http://schemas.microsoft.com/office/powerpoint/2010/main" val="169860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talk about the different types of AAC, so that you are aware of the different kinds of AAC you may see. There are 4 levels of AAC; the first is called “no tech.” This means the individual is not using any extra piece of equipment, only what he or she has on his/her body. This can include pointing, sign language, facial expressions, and body language. The important thing to remember is that there’s nothing “extra” being used. </a:t>
            </a:r>
          </a:p>
        </p:txBody>
      </p:sp>
      <p:sp>
        <p:nvSpPr>
          <p:cNvPr id="4" name="Slide Number Placeholder 3"/>
          <p:cNvSpPr>
            <a:spLocks noGrp="1"/>
          </p:cNvSpPr>
          <p:nvPr>
            <p:ph type="sldNum" sz="quarter" idx="10"/>
          </p:nvPr>
        </p:nvSpPr>
        <p:spPr/>
        <p:txBody>
          <a:bodyPr/>
          <a:lstStyle/>
          <a:p>
            <a:fld id="{5F07ACF4-F2A4-42B6-A24D-AB1B583507EE}" type="slidenum">
              <a:rPr lang="en-US" smtClean="0"/>
              <a:t>11</a:t>
            </a:fld>
            <a:endParaRPr lang="en-US"/>
          </a:p>
        </p:txBody>
      </p:sp>
    </p:spTree>
    <p:extLst>
      <p:ext uri="{BB962C8B-B14F-4D97-AF65-F5344CB8AC3E}">
        <p14:creationId xmlns:p14="http://schemas.microsoft.com/office/powerpoint/2010/main" val="222685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316DA0D-A772-4338-8162-33649568CE6F}"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Once you pick up a pen to write something down, you’ve now entered “low tech.” Low tech includes writing, using pictures, and paper-based communication boards. There isn’t a voice output, so the communication partner needs to be looking at the individual and board to know what is being communicated. </a:t>
            </a:r>
            <a:endParaRPr lang="en-US" altLang="en-US" dirty="0">
              <a:latin typeface="Arial" panose="020B0604020202020204" pitchFamily="34" charset="0"/>
            </a:endParaRPr>
          </a:p>
        </p:txBody>
      </p:sp>
    </p:spTree>
    <p:extLst>
      <p:ext uri="{BB962C8B-B14F-4D97-AF65-F5344CB8AC3E}">
        <p14:creationId xmlns:p14="http://schemas.microsoft.com/office/powerpoint/2010/main" val="247212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 tech has a voice output, so the communication partner will now hear the message being communicated. These devices have limitations for vocabulary, and they require someone to record the messages into the device. This can be difficult, in that we need someone to be the same age and gender of our client – a 15 year old young man isn’t going to want to sound like a 60 year old woman. This level of AAC is limited, but it is giving the individual some amount of communication. </a:t>
            </a:r>
          </a:p>
        </p:txBody>
      </p:sp>
      <p:sp>
        <p:nvSpPr>
          <p:cNvPr id="4" name="Slide Number Placeholder 3"/>
          <p:cNvSpPr>
            <a:spLocks noGrp="1"/>
          </p:cNvSpPr>
          <p:nvPr>
            <p:ph type="sldNum" sz="quarter" idx="10"/>
          </p:nvPr>
        </p:nvSpPr>
        <p:spPr/>
        <p:txBody>
          <a:bodyPr/>
          <a:lstStyle/>
          <a:p>
            <a:fld id="{5F07ACF4-F2A4-42B6-A24D-AB1B583507EE}" type="slidenum">
              <a:rPr lang="en-US" smtClean="0"/>
              <a:t>13</a:t>
            </a:fld>
            <a:endParaRPr lang="en-US"/>
          </a:p>
        </p:txBody>
      </p:sp>
    </p:spTree>
    <p:extLst>
      <p:ext uri="{BB962C8B-B14F-4D97-AF65-F5344CB8AC3E}">
        <p14:creationId xmlns:p14="http://schemas.microsoft.com/office/powerpoint/2010/main" val="92184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90"/>
          <p:cNvSpPr>
            <a:spLocks noGrp="1" noRot="1" noChangeAspect="1" noTextEdit="1"/>
          </p:cNvSpPr>
          <p:nvPr>
            <p:ph type="sldImg"/>
          </p:nvPr>
        </p:nvSpPr>
        <p:spPr>
          <a:ln/>
        </p:spPr>
      </p:sp>
      <p:sp>
        <p:nvSpPr>
          <p:cNvPr id="35843" name="Shape 91"/>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final level of AAC is high tech, and this is the most sophisticated technology. These devices have a larger vocabulary available, and these devices can be used for environmental controls, such as turning up the heat in a house, opening doors, and they can be paired with a cell phone for texting or phone calls. Because of the sophistication of them, they are also very expensive; they can range from $8,000 to $20,000. I mention this in case you come upon a scene or situation and find one of these devices. Please pick it up and be cautious with it, for 2 reasons: first, if you are taking the individual somewhere (hospital, police station, etc.) s/he will need the device for communication at that location; secondly, since the devices are so expensive, it can be very difficult to request a new one if the first device is lost or left behind. It can also take several months for a new device to be acquired, and in the meantime, the individual would be without a means for communication. Please be mindful of this. </a:t>
            </a:r>
          </a:p>
          <a:p>
            <a:endParaRPr lang="en-US" altLang="en-US" dirty="0">
              <a:latin typeface="Calibri" panose="020F0502020204030204" pitchFamily="34" charset="0"/>
              <a:cs typeface="Calibri" panose="020F0502020204030204" pitchFamily="34" charset="0"/>
              <a:sym typeface="Calibri" panose="020F0502020204030204" pitchFamily="34" charset="0"/>
            </a:endParaRPr>
          </a:p>
          <a:p>
            <a:r>
              <a:rPr lang="en-US" altLang="en-US" dirty="0">
                <a:latin typeface="Calibri" panose="020F0502020204030204" pitchFamily="34" charset="0"/>
                <a:cs typeface="Calibri" panose="020F0502020204030204" pitchFamily="34" charset="0"/>
                <a:sym typeface="Calibri" panose="020F0502020204030204" pitchFamily="34" charset="0"/>
              </a:rPr>
              <a:t>Even with high tech devices, one problem that may remain is that the tone, pitch, emphasis that we have with verbal speech is often absent with electronic speech.  The person may be frightened or in a lot of pain and this will not be evidenced by HOW they say what they say.  They do not have the inflection that draws our attention to what they are saying.  Please be aware of this.</a:t>
            </a:r>
          </a:p>
        </p:txBody>
      </p:sp>
    </p:spTree>
    <p:extLst>
      <p:ext uri="{BB962C8B-B14F-4D97-AF65-F5344CB8AC3E}">
        <p14:creationId xmlns:p14="http://schemas.microsoft.com/office/powerpoint/2010/main" val="666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3E6D36-D482-4B63-A81A-1618C26947BD}"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31065" y="4400550"/>
            <a:ext cx="5541135"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Communication board via finger point, whole hand point, laser light point, head pointing, switch access for a rotary dial or auditory output device, and eye pointing. </a:t>
            </a:r>
          </a:p>
          <a:p>
            <a:endParaRPr lang="en-US" altLang="en-US" sz="1100" dirty="0">
              <a:latin typeface="Arial" panose="020B0604020202020204" pitchFamily="34" charset="0"/>
            </a:endParaRPr>
          </a:p>
          <a:p>
            <a:r>
              <a:rPr lang="en-US" altLang="en-US" sz="1100" dirty="0">
                <a:latin typeface="Arial" panose="020B0604020202020204" pitchFamily="34" charset="0"/>
              </a:rPr>
              <a:t>If the person can directly select by one of the above methods/using a body part, communication is typically a LOT faster.  </a:t>
            </a:r>
          </a:p>
          <a:p>
            <a:endParaRPr lang="en-US" altLang="en-US" sz="1100" dirty="0">
              <a:latin typeface="Arial" panose="020B0604020202020204" pitchFamily="34" charset="0"/>
            </a:endParaRPr>
          </a:p>
          <a:p>
            <a:r>
              <a:rPr lang="en-US" altLang="en-US" sz="1100" dirty="0">
                <a:latin typeface="Arial" panose="020B0604020202020204" pitchFamily="34" charset="0"/>
              </a:rPr>
              <a:t>Scanning means that the person needs to activate a switch in some way to start the scanning process.  (If you have a device to demonstrate how scanning takes place, it helps.  We use a Tech Scan.)  Show which icon you want to say and then scan [row/column or column/row] to get to the icon.  Use a beep or silent waiting as you move your finger down and across to get to the word.  Say the word if you don’t have a device that will scan.  Scanning is typically SLOWER than direct select.</a:t>
            </a:r>
          </a:p>
          <a:p>
            <a:endParaRPr lang="en-US" altLang="en-US" sz="1100" dirty="0">
              <a:latin typeface="Arial" panose="020B0604020202020204" pitchFamily="34" charset="0"/>
            </a:endParaRPr>
          </a:p>
          <a:p>
            <a:r>
              <a:rPr lang="en-US" altLang="en-US" sz="1100" dirty="0">
                <a:latin typeface="Arial" panose="020B0604020202020204" pitchFamily="34" charset="0"/>
              </a:rPr>
              <a:t>People with disabilities may miss a lot of opportunities to communicate.  Their vocabularies may be limited.  Be patient.  Check in with them to make sure you are understanding what they mean.</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56337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02"/>
          <p:cNvSpPr>
            <a:spLocks noGrp="1" noRot="1" noChangeAspect="1" noTextEdit="1"/>
          </p:cNvSpPr>
          <p:nvPr>
            <p:ph type="sldImg"/>
          </p:nvPr>
        </p:nvSpPr>
        <p:spPr>
          <a:ln/>
        </p:spPr>
      </p:sp>
      <p:sp>
        <p:nvSpPr>
          <p:cNvPr id="37891" name="Shape 103"/>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cs typeface="Calibri" panose="020F0502020204030204" pitchFamily="34" charset="0"/>
                <a:sym typeface="Calibri" panose="020F0502020204030204" pitchFamily="34" charset="0"/>
              </a:rPr>
              <a:t>This slide shows some different ways to access devices. </a:t>
            </a:r>
          </a:p>
          <a:p>
            <a:r>
              <a:rPr lang="en-US" altLang="en-US" dirty="0">
                <a:latin typeface="Calibri" panose="020F0502020204030204" pitchFamily="34" charset="0"/>
                <a:cs typeface="Calibri" panose="020F0502020204030204" pitchFamily="34" charset="0"/>
                <a:sym typeface="Calibri" panose="020F0502020204030204" pitchFamily="34" charset="0"/>
              </a:rPr>
              <a:t>The top left picture shows someone using a head stick with a low-tech board. Chin sticks are also use.  This is direct selection because the user comes into contact with the board.</a:t>
            </a:r>
          </a:p>
          <a:p>
            <a:r>
              <a:rPr lang="en-US" altLang="en-US" dirty="0">
                <a:latin typeface="Calibri" panose="020F0502020204030204" pitchFamily="34" charset="0"/>
                <a:cs typeface="Calibri" panose="020F0502020204030204" pitchFamily="34" charset="0"/>
                <a:sym typeface="Calibri" panose="020F0502020204030204" pitchFamily="34" charset="0"/>
              </a:rPr>
              <a:t>The top right picture shows a direct select method using a finger and a </a:t>
            </a:r>
            <a:r>
              <a:rPr lang="en-US" altLang="en-US" dirty="0" err="1">
                <a:latin typeface="Calibri" panose="020F0502020204030204" pitchFamily="34" charset="0"/>
                <a:cs typeface="Calibri" panose="020F0502020204030204" pitchFamily="34" charset="0"/>
                <a:sym typeface="Calibri" panose="020F0502020204030204" pitchFamily="34" charset="0"/>
              </a:rPr>
              <a:t>keyguard</a:t>
            </a:r>
            <a:r>
              <a:rPr lang="en-US" altLang="en-US" dirty="0">
                <a:latin typeface="Calibri" panose="020F0502020204030204" pitchFamily="34" charset="0"/>
                <a:cs typeface="Calibri" panose="020F0502020204030204" pitchFamily="34" charset="0"/>
                <a:sym typeface="Calibri" panose="020F0502020204030204" pitchFamily="34" charset="0"/>
              </a:rPr>
              <a:t> that makes it easier to select particular cells.  We can’t be sure if the child is using her thumb or index finger to make the selection, but her whole hand is resting on the device.  This cannot be done with an iPad.</a:t>
            </a:r>
          </a:p>
          <a:p>
            <a:endParaRPr lang="en-US" altLang="en-US" dirty="0">
              <a:latin typeface="Calibri" panose="020F0502020204030204" pitchFamily="34" charset="0"/>
              <a:cs typeface="Calibri" panose="020F0502020204030204" pitchFamily="34" charset="0"/>
              <a:sym typeface="Calibri" panose="020F0502020204030204" pitchFamily="34" charset="0"/>
            </a:endParaRPr>
          </a:p>
          <a:p>
            <a:r>
              <a:rPr lang="en-US" altLang="en-US" dirty="0">
                <a:latin typeface="Calibri" panose="020F0502020204030204" pitchFamily="34" charset="0"/>
                <a:cs typeface="Calibri" panose="020F0502020204030204" pitchFamily="34" charset="0"/>
                <a:sym typeface="Calibri" panose="020F0502020204030204" pitchFamily="34" charset="0"/>
              </a:rPr>
              <a:t>Eye gaze (bottom left) can be performed in a variety of ways.  It may simply be looking at an picture and the partner is on the other side of </a:t>
            </a:r>
            <a:r>
              <a:rPr lang="en-US" altLang="en-US" dirty="0" err="1">
                <a:latin typeface="Calibri" panose="020F0502020204030204" pitchFamily="34" charset="0"/>
                <a:cs typeface="Calibri" panose="020F0502020204030204" pitchFamily="34" charset="0"/>
                <a:sym typeface="Calibri" panose="020F0502020204030204" pitchFamily="34" charset="0"/>
              </a:rPr>
              <a:t>plexiglass</a:t>
            </a:r>
            <a:r>
              <a:rPr lang="en-US" altLang="en-US" dirty="0">
                <a:latin typeface="Calibri" panose="020F0502020204030204" pitchFamily="34" charset="0"/>
                <a:cs typeface="Calibri" panose="020F0502020204030204" pitchFamily="34" charset="0"/>
                <a:sym typeface="Calibri" panose="020F0502020204030204" pitchFamily="34" charset="0"/>
              </a:rPr>
              <a:t> noting where the eye gaze is.  It may be done by the AAC device calibrating where the pupil of the user’s eye is so that as his/her eye moves, the device understands what the person is looking at.  This is used by someone who does not have much movement.</a:t>
            </a:r>
          </a:p>
          <a:p>
            <a:endParaRPr lang="en-US" altLang="en-US" dirty="0">
              <a:latin typeface="Calibri" panose="020F0502020204030204" pitchFamily="34" charset="0"/>
              <a:cs typeface="Calibri" panose="020F0502020204030204" pitchFamily="34" charset="0"/>
              <a:sym typeface="Calibri" panose="020F0502020204030204" pitchFamily="34" charset="0"/>
            </a:endParaRPr>
          </a:p>
          <a:p>
            <a:r>
              <a:rPr lang="en-US" altLang="en-US" dirty="0">
                <a:latin typeface="Calibri" panose="020F0502020204030204" pitchFamily="34" charset="0"/>
                <a:cs typeface="Calibri" panose="020F0502020204030204" pitchFamily="34" charset="0"/>
                <a:sym typeface="Calibri" panose="020F0502020204030204" pitchFamily="34" charset="0"/>
              </a:rPr>
              <a:t>The bottom right picture is another type of head pointer. This time connected to a high tech device anchored to a wheelchair.  The user presses buttons in the headrest to move a cursor on the high tech device.  A demonstration of this is shown later in this presentation (the Mike video).</a:t>
            </a:r>
          </a:p>
          <a:p>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6148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is a man with CP and </a:t>
            </a:r>
            <a:r>
              <a:rPr lang="en-US" dirty="0" err="1"/>
              <a:t>diplegia</a:t>
            </a:r>
            <a:r>
              <a:rPr lang="en-US" dirty="0"/>
              <a:t> of the arms.  His arms/hands cannot be used to access his device.  His left arm is covered with a heavy athletic sock to provide stimulation it needs to prevent spasms.  Without the sock, his arms fight each other frequently.  Since he cannot access  his device with his fingers, he uses his feet/toes.</a:t>
            </a:r>
          </a:p>
          <a:p>
            <a:r>
              <a:rPr lang="en-US" dirty="0"/>
              <a:t>Because he uses his feet, he has to look down when composing a message.  He is hearing impaired and depends on reading lips to know what someone is saying.  If the first responder is talking to him but KC is not looking at him, he will not hear/understand what is being said.  You must get his attention first.</a:t>
            </a:r>
          </a:p>
          <a:p>
            <a:endParaRPr lang="en-US" dirty="0"/>
          </a:p>
          <a:p>
            <a:endParaRPr lang="en-US" dirty="0"/>
          </a:p>
          <a:p>
            <a:r>
              <a:rPr lang="en-US" dirty="0"/>
              <a:t>Also, keep in mind that when we speak, we think and say what we decide in a matter of a couple of seconds.  Individuals who use AAC often have to hold what they want to say in their heads for minutes so that they say what they want to say.  This is a mental feat to be sure!</a:t>
            </a:r>
          </a:p>
        </p:txBody>
      </p:sp>
      <p:sp>
        <p:nvSpPr>
          <p:cNvPr id="4" name="Slide Number Placeholder 3"/>
          <p:cNvSpPr>
            <a:spLocks noGrp="1"/>
          </p:cNvSpPr>
          <p:nvPr>
            <p:ph type="sldNum" sz="quarter" idx="10"/>
          </p:nvPr>
        </p:nvSpPr>
        <p:spPr/>
        <p:txBody>
          <a:bodyPr/>
          <a:lstStyle/>
          <a:p>
            <a:fld id="{5F07ACF4-F2A4-42B6-A24D-AB1B583507EE}" type="slidenum">
              <a:rPr lang="en-US" smtClean="0"/>
              <a:t>18</a:t>
            </a:fld>
            <a:endParaRPr lang="en-US"/>
          </a:p>
        </p:txBody>
      </p:sp>
    </p:spTree>
    <p:extLst>
      <p:ext uri="{BB962C8B-B14F-4D97-AF65-F5344CB8AC3E}">
        <p14:creationId xmlns:p14="http://schemas.microsoft.com/office/powerpoint/2010/main" val="1094609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is a young man with autism who looks, as his family says “normal.”  They are afraid that first responders will not know this and will respond negatively to him if he does not respond to their commands.</a:t>
            </a:r>
          </a:p>
          <a:p>
            <a:endParaRPr lang="en-US" dirty="0"/>
          </a:p>
          <a:p>
            <a:r>
              <a:rPr lang="en-US" dirty="0"/>
              <a:t>People with autism have some common traits; however, they are all different in many ways.  What works to calm one person down does not work with another.  Generally a calm, quiet environment works best when needing to gain cooperation.</a:t>
            </a:r>
          </a:p>
        </p:txBody>
      </p:sp>
      <p:sp>
        <p:nvSpPr>
          <p:cNvPr id="4" name="Slide Number Placeholder 3"/>
          <p:cNvSpPr>
            <a:spLocks noGrp="1"/>
          </p:cNvSpPr>
          <p:nvPr>
            <p:ph type="sldNum" sz="quarter" idx="10"/>
          </p:nvPr>
        </p:nvSpPr>
        <p:spPr/>
        <p:txBody>
          <a:bodyPr/>
          <a:lstStyle/>
          <a:p>
            <a:fld id="{5F07ACF4-F2A4-42B6-A24D-AB1B583507EE}" type="slidenum">
              <a:rPr lang="en-US" smtClean="0"/>
              <a:t>19</a:t>
            </a:fld>
            <a:endParaRPr lang="en-US"/>
          </a:p>
        </p:txBody>
      </p:sp>
    </p:spTree>
    <p:extLst>
      <p:ext uri="{BB962C8B-B14F-4D97-AF65-F5344CB8AC3E}">
        <p14:creationId xmlns:p14="http://schemas.microsoft.com/office/powerpoint/2010/main" val="2942756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all of the participants are wearing the same t-shirts; this is because they all come to a weekend theater camp held on the campus of Purdue Fort Wayne. The camp was started in 2009 and continues to educate the Fort Wayne community as to what AAC is and how people with disabilities use it. The campers come Friday evening, all day Saturday, Sunday afternoon, and by Sunday evening, they are ready to put on a short play performance. Here we have Bryanna, who is one of our star performers. You’ll notice that her communication device has more emotion than the others. Some devices have more inflection, but many of them still sound robotic. Bryanna has an important message for first responders. </a:t>
            </a:r>
          </a:p>
        </p:txBody>
      </p:sp>
      <p:sp>
        <p:nvSpPr>
          <p:cNvPr id="4" name="Slide Number Placeholder 3"/>
          <p:cNvSpPr>
            <a:spLocks noGrp="1"/>
          </p:cNvSpPr>
          <p:nvPr>
            <p:ph type="sldNum" sz="quarter" idx="10"/>
          </p:nvPr>
        </p:nvSpPr>
        <p:spPr/>
        <p:txBody>
          <a:bodyPr/>
          <a:lstStyle/>
          <a:p>
            <a:fld id="{5F07ACF4-F2A4-42B6-A24D-AB1B583507EE}" type="slidenum">
              <a:rPr lang="en-US" smtClean="0"/>
              <a:t>20</a:t>
            </a:fld>
            <a:endParaRPr lang="en-US"/>
          </a:p>
        </p:txBody>
      </p:sp>
    </p:spTree>
    <p:extLst>
      <p:ext uri="{BB962C8B-B14F-4D97-AF65-F5344CB8AC3E}">
        <p14:creationId xmlns:p14="http://schemas.microsoft.com/office/powerpoint/2010/main" val="317317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tell you what AAC means &amp; who might use it, we talk about data that shows people with disabilities are often victims of crime, and what to expect when communicating with someone who uses AAC. We also have videos of individuals using their communication devices. At the end of our session, we have some role-playing scenarios that will give you some hands-on experience with devices that we brought with us. </a:t>
            </a:r>
          </a:p>
        </p:txBody>
      </p:sp>
      <p:sp>
        <p:nvSpPr>
          <p:cNvPr id="4" name="Slide Number Placeholder 3"/>
          <p:cNvSpPr>
            <a:spLocks noGrp="1"/>
          </p:cNvSpPr>
          <p:nvPr>
            <p:ph type="sldNum" sz="quarter" idx="10"/>
          </p:nvPr>
        </p:nvSpPr>
        <p:spPr/>
        <p:txBody>
          <a:bodyPr/>
          <a:lstStyle/>
          <a:p>
            <a:fld id="{5F07ACF4-F2A4-42B6-A24D-AB1B583507EE}" type="slidenum">
              <a:rPr lang="en-US" smtClean="0"/>
              <a:t>2</a:t>
            </a:fld>
            <a:endParaRPr lang="en-US"/>
          </a:p>
        </p:txBody>
      </p:sp>
    </p:spTree>
    <p:extLst>
      <p:ext uri="{BB962C8B-B14F-4D97-AF65-F5344CB8AC3E}">
        <p14:creationId xmlns:p14="http://schemas.microsoft.com/office/powerpoint/2010/main" val="411864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A couple of problems:</a:t>
            </a:r>
          </a:p>
          <a:p>
            <a:pPr lvl="1"/>
            <a:r>
              <a:rPr lang="en-US" dirty="0"/>
              <a:t>It usually takes a longer time to write a message than we want it to take.</a:t>
            </a:r>
          </a:p>
          <a:p>
            <a:pPr lvl="1"/>
            <a:r>
              <a:rPr lang="en-US" dirty="0"/>
              <a:t>The emotion we are used to doesn’t happen with most AAC devices so the message sounds stiff and unnatural.</a:t>
            </a:r>
          </a:p>
          <a:p>
            <a:endParaRPr lang="en-US" dirty="0"/>
          </a:p>
          <a:p>
            <a:r>
              <a:rPr lang="en-US" dirty="0"/>
              <a:t>Mike is a young man with CP who uses a head array for accessing his device and for moving his wheelchair.  He and his dad decided to make a video of an emergency situation for us.  It is of Mike having a heart attack…only Mike doesn’t know what the symptoms of a heart attack are, so be gentle!  </a:t>
            </a:r>
          </a:p>
          <a:p>
            <a:r>
              <a:rPr lang="en-US" dirty="0"/>
              <a:t>Just notice the following:</a:t>
            </a:r>
          </a:p>
          <a:p>
            <a:r>
              <a:rPr lang="en-US" dirty="0"/>
              <a:t>1) Mike’s dad (the EMT) gives him eye contact in order to communicate with him.  That’s how it should be done.  For your education, he then goes around the back of Mike so you can see how Mike is accessing his vocabulary.  </a:t>
            </a:r>
          </a:p>
          <a:p>
            <a:r>
              <a:rPr lang="en-US" dirty="0"/>
              <a:t>2) Mike is moving his head against the buttons in his headrest so the movements he is making are not random head-banging movements.  He is telling the cursor to go up, down, left, and right in order to select vocabulary.  </a:t>
            </a:r>
          </a:p>
          <a:p>
            <a:r>
              <a:rPr lang="en-US" dirty="0"/>
              <a:t>3) Notice that some words pop up so that he can just select them, others must be accessed by going to a couple of layers of vocabulary to find the right word.</a:t>
            </a:r>
          </a:p>
          <a:p>
            <a:r>
              <a:rPr lang="en-US" dirty="0"/>
              <a:t>4) You may now see why it takes so long for someone to compose something s/he wants to say.</a:t>
            </a:r>
          </a:p>
          <a:p>
            <a:endParaRPr lang="en-US" dirty="0"/>
          </a:p>
        </p:txBody>
      </p:sp>
      <p:sp>
        <p:nvSpPr>
          <p:cNvPr id="4" name="Slide Number Placeholder 3"/>
          <p:cNvSpPr>
            <a:spLocks noGrp="1"/>
          </p:cNvSpPr>
          <p:nvPr>
            <p:ph type="sldNum" sz="quarter" idx="10"/>
          </p:nvPr>
        </p:nvSpPr>
        <p:spPr/>
        <p:txBody>
          <a:bodyPr/>
          <a:lstStyle/>
          <a:p>
            <a:fld id="{5F07ACF4-F2A4-42B6-A24D-AB1B583507EE}" type="slidenum">
              <a:rPr lang="en-US" smtClean="0"/>
              <a:t>21</a:t>
            </a:fld>
            <a:endParaRPr lang="en-US"/>
          </a:p>
        </p:txBody>
      </p:sp>
    </p:spTree>
    <p:extLst>
      <p:ext uri="{BB962C8B-B14F-4D97-AF65-F5344CB8AC3E}">
        <p14:creationId xmlns:p14="http://schemas.microsoft.com/office/powerpoint/2010/main" val="171959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017" y="4400549"/>
            <a:ext cx="6349284" cy="4284663"/>
          </a:xfrm>
        </p:spPr>
        <p:txBody>
          <a:bodyPr/>
          <a:lstStyle/>
          <a:p>
            <a:r>
              <a:rPr lang="en-US" dirty="0"/>
              <a:t>As we wrap up the lecture portion of our presentation, we want to leave you with some tips for communicating with individuals using AAC. First and foremost, presume their competence. This means that if you see someone with a communication board or device, assume they know how to use it and have the physical capability to do so. </a:t>
            </a:r>
          </a:p>
          <a:p>
            <a:r>
              <a:rPr lang="en-US" dirty="0"/>
              <a:t> </a:t>
            </a:r>
          </a:p>
          <a:p>
            <a:r>
              <a:rPr lang="en-US" dirty="0"/>
              <a:t>Next, you want to maintain eye contact with the individual, just as you would with anyone else. It all comes down to showing respect for the individual you are helping. </a:t>
            </a:r>
          </a:p>
          <a:p>
            <a:r>
              <a:rPr lang="en-US" dirty="0"/>
              <a:t> </a:t>
            </a:r>
          </a:p>
          <a:p>
            <a:r>
              <a:rPr lang="en-US" dirty="0"/>
              <a:t>As you begin gathering information, it is important you ask only one question at a time. Individuals who use AAC may need more time to process your questions, so if you’re asking questions in a rapid fire manner, you may not get an accurate answer. It’s better if you ask one question, allow the person to answer, and then continue with your line of questioning. Open ended questions are best, but when you need answers quickly, yes/no questions can be effective. One point of caution, though; you need to determine how the individual says “yes” and “no.” Not everyone has a typical way of answering these questions, so it is essential for you to know this information. You can ask the person, “Show me how you say ‘yes’. Show me how you say ‘no’.” Once s/he does this, you can continue with your questions regarding the situation. </a:t>
            </a:r>
          </a:p>
        </p:txBody>
      </p:sp>
      <p:sp>
        <p:nvSpPr>
          <p:cNvPr id="4" name="Slide Number Placeholder 3"/>
          <p:cNvSpPr>
            <a:spLocks noGrp="1"/>
          </p:cNvSpPr>
          <p:nvPr>
            <p:ph type="sldNum" sz="quarter" idx="10"/>
          </p:nvPr>
        </p:nvSpPr>
        <p:spPr/>
        <p:txBody>
          <a:bodyPr/>
          <a:lstStyle/>
          <a:p>
            <a:fld id="{5F07ACF4-F2A4-42B6-A24D-AB1B583507EE}" type="slidenum">
              <a:rPr lang="en-US" smtClean="0"/>
              <a:t>22</a:t>
            </a:fld>
            <a:endParaRPr lang="en-US"/>
          </a:p>
        </p:txBody>
      </p:sp>
    </p:spTree>
    <p:extLst>
      <p:ext uri="{BB962C8B-B14F-4D97-AF65-F5344CB8AC3E}">
        <p14:creationId xmlns:p14="http://schemas.microsoft.com/office/powerpoint/2010/main" val="2495872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0079" y="4462530"/>
            <a:ext cx="5975797" cy="4146996"/>
          </a:xfrm>
        </p:spPr>
        <p:txBody>
          <a:bodyPr/>
          <a:lstStyle/>
          <a:p>
            <a:r>
              <a:rPr lang="en-US" dirty="0"/>
              <a:t>As we’ve mentioned throughout the presentation, patience and waiting are key components to gathering information. People who use AAC can have difficulty with processing your questions; two of the most common forms are “slow uptake” and “fast decay.” Slow uptake means the individual doesn’t hear the beginning of your question and fast decay means the individual fades out and misses the end of your question. The best way to counteract either of these is to say their name to get their attention and use short sentences or questions to gather information. </a:t>
            </a:r>
          </a:p>
          <a:p>
            <a:r>
              <a:rPr lang="en-US" dirty="0"/>
              <a:t> </a:t>
            </a:r>
          </a:p>
          <a:p>
            <a:r>
              <a:rPr lang="en-US" dirty="0"/>
              <a:t>After the individual answers a question, it is important to repeat what you heard to ensure you have the information correct. </a:t>
            </a:r>
          </a:p>
          <a:p>
            <a:r>
              <a:rPr lang="en-US" dirty="0"/>
              <a:t> </a:t>
            </a:r>
          </a:p>
          <a:p>
            <a:r>
              <a:rPr lang="en-US" dirty="0"/>
              <a:t>It really comes down to showing respect for the person and his/her communication needs. We realize that you have a lot of responsibilities and you may not always have the time to use these strategies. We simply ask that you use them when you can. Also, talk to the person, not the person with them. In the case of assault or abuse, separate the victim from others in the area so s/he feels more free to talk.</a:t>
            </a:r>
          </a:p>
        </p:txBody>
      </p:sp>
      <p:sp>
        <p:nvSpPr>
          <p:cNvPr id="4" name="Slide Number Placeholder 3"/>
          <p:cNvSpPr>
            <a:spLocks noGrp="1"/>
          </p:cNvSpPr>
          <p:nvPr>
            <p:ph type="sldNum" sz="quarter" idx="10"/>
          </p:nvPr>
        </p:nvSpPr>
        <p:spPr/>
        <p:txBody>
          <a:bodyPr/>
          <a:lstStyle/>
          <a:p>
            <a:fld id="{5F07ACF4-F2A4-42B6-A24D-AB1B583507EE}" type="slidenum">
              <a:rPr lang="en-US" smtClean="0"/>
              <a:t>23</a:t>
            </a:fld>
            <a:endParaRPr lang="en-US"/>
          </a:p>
        </p:txBody>
      </p:sp>
    </p:spTree>
    <p:extLst>
      <p:ext uri="{BB962C8B-B14F-4D97-AF65-F5344CB8AC3E}">
        <p14:creationId xmlns:p14="http://schemas.microsoft.com/office/powerpoint/2010/main" val="161531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07ACF4-F2A4-42B6-A24D-AB1B583507EE}" type="slidenum">
              <a:rPr lang="en-US" smtClean="0"/>
              <a:t>24</a:t>
            </a:fld>
            <a:endParaRPr lang="en-US"/>
          </a:p>
        </p:txBody>
      </p:sp>
    </p:spTree>
    <p:extLst>
      <p:ext uri="{BB962C8B-B14F-4D97-AF65-F5344CB8AC3E}">
        <p14:creationId xmlns:p14="http://schemas.microsoft.com/office/powerpoint/2010/main" val="251885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07ACF4-F2A4-42B6-A24D-AB1B583507EE}" type="slidenum">
              <a:rPr lang="en-US" smtClean="0"/>
              <a:t>25</a:t>
            </a:fld>
            <a:endParaRPr lang="en-US"/>
          </a:p>
        </p:txBody>
      </p:sp>
    </p:spTree>
    <p:extLst>
      <p:ext uri="{BB962C8B-B14F-4D97-AF65-F5344CB8AC3E}">
        <p14:creationId xmlns:p14="http://schemas.microsoft.com/office/powerpoint/2010/main" val="264710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start things off, we want to share this quote from Daniel Webster. We feel like it exemplifies the importance of communication – that when we communicate we have power. We get things done. We share information and ask questions of one another. We have relationships and interactions. People who are nonverbal may not have the same opportunities and lose out on having personal relationships with others. We want you to keep this quote in mind as we go through the rest of our presentation. </a:t>
            </a:r>
          </a:p>
        </p:txBody>
      </p:sp>
      <p:sp>
        <p:nvSpPr>
          <p:cNvPr id="4" name="Slide Number Placeholder 3"/>
          <p:cNvSpPr>
            <a:spLocks noGrp="1"/>
          </p:cNvSpPr>
          <p:nvPr>
            <p:ph type="sldNum" sz="quarter" idx="10"/>
          </p:nvPr>
        </p:nvSpPr>
        <p:spPr/>
        <p:txBody>
          <a:bodyPr/>
          <a:lstStyle/>
          <a:p>
            <a:fld id="{5F07ACF4-F2A4-42B6-A24D-AB1B583507EE}" type="slidenum">
              <a:rPr lang="en-US" smtClean="0"/>
              <a:t>3</a:t>
            </a:fld>
            <a:endParaRPr lang="en-US"/>
          </a:p>
        </p:txBody>
      </p:sp>
    </p:spTree>
    <p:extLst>
      <p:ext uri="{BB962C8B-B14F-4D97-AF65-F5344CB8AC3E}">
        <p14:creationId xmlns:p14="http://schemas.microsoft.com/office/powerpoint/2010/main" val="392864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641350"/>
            <a:ext cx="5486400" cy="3086100"/>
          </a:xfrm>
        </p:spPr>
      </p:sp>
      <p:sp>
        <p:nvSpPr>
          <p:cNvPr id="3" name="Notes Placeholder 2"/>
          <p:cNvSpPr>
            <a:spLocks noGrp="1"/>
          </p:cNvSpPr>
          <p:nvPr>
            <p:ph type="body" idx="1"/>
          </p:nvPr>
        </p:nvSpPr>
        <p:spPr>
          <a:xfrm>
            <a:off x="405685" y="3844345"/>
            <a:ext cx="6072388" cy="4771622"/>
          </a:xfrm>
        </p:spPr>
        <p:txBody>
          <a:bodyPr/>
          <a:lstStyle/>
          <a:p>
            <a:r>
              <a:rPr lang="en-US" sz="1100" dirty="0">
                <a:latin typeface="Arial" panose="020B0604020202020204" pitchFamily="34" charset="0"/>
                <a:cs typeface="Arial" panose="020B0604020202020204" pitchFamily="34" charset="0"/>
              </a:rPr>
              <a:t>How do we communicate? Speaking, telephoning, pointing, gestures, texting, emailing, facial/body expressions or movements, signing, writing, spelling, eye gaze, etc. </a:t>
            </a:r>
          </a:p>
          <a:p>
            <a:r>
              <a:rPr lang="en-US" dirty="0"/>
              <a:t>First, let’s talk about defining AAC. The first A stands for Augmentative which means someone is using a different means to HELP him/her communicate because what they can communicate may be difficult to understand completely.  Perhaps someone has a good deal of energy early in the day but as time goes on, that energy wanes and their speech becomes more difficult to understand.  </a:t>
            </a:r>
          </a:p>
          <a:p>
            <a:r>
              <a:rPr lang="en-US" dirty="0"/>
              <a:t>The second A stands for Alternative which means the person is using a different means to communicate because they cannot make needs/wants, etc. known verbally.  They use the communication system to communicate.  They may still make noises (for instance an indication of yes or no) but to be understood, they must use a system.</a:t>
            </a:r>
          </a:p>
          <a:p>
            <a:r>
              <a:rPr lang="en-US" dirty="0"/>
              <a:t>The C stands for Communication which is simply the exchange of information to meet an end, to share information, feelings, and ideas with another person.  We need to understand and respond to the information shared.</a:t>
            </a:r>
          </a:p>
          <a:p>
            <a:r>
              <a:rPr lang="en-US" dirty="0"/>
              <a:t>Communication needs to be:</a:t>
            </a:r>
          </a:p>
          <a:p>
            <a:r>
              <a:rPr lang="en-US" dirty="0"/>
              <a:t>Effective – it is understood so that action can be taken</a:t>
            </a:r>
          </a:p>
          <a:p>
            <a:r>
              <a:rPr lang="en-US" dirty="0"/>
              <a:t>Efficient – it needs to be done in a timely manner.  Verbal speech is spoken between 100-225 words per minute.  Any slower, we tend to get impatient.  Faster, we have more difficulty in keeping up and understanding it.  Augmentative Communication is much, much slower; sometimes a word a minute.</a:t>
            </a:r>
          </a:p>
          <a:p>
            <a:r>
              <a:rPr lang="en-US" dirty="0"/>
              <a:t>Bottom line: It can be effective, but it probably won’t be as fast.  Patience is needed.</a:t>
            </a:r>
          </a:p>
          <a:p>
            <a:r>
              <a:rPr lang="en-US" dirty="0"/>
              <a:t> </a:t>
            </a:r>
          </a:p>
          <a:p>
            <a:r>
              <a:rPr lang="en-US" dirty="0"/>
              <a:t>Another point to consider is the influence of NONVERBAL cues tone, pitch, loudness, posture, proxemics, use of time, mannerisms.  20% of the meaning is derived from the words we use, but 80% comes from the other things that I just mentioned. I use the word “What” and say it in a variety of ways to show that one word said differently can be perceived as a question, angry, irritated, unsure, - a variety of emotions.  [Have fun with this.] Though it is improving, these are not often part of AAC.</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07ACF4-F2A4-42B6-A24D-AB1B583507EE}" type="slidenum">
              <a:rPr lang="en-US" smtClean="0"/>
              <a:t>4</a:t>
            </a:fld>
            <a:endParaRPr lang="en-US"/>
          </a:p>
        </p:txBody>
      </p:sp>
    </p:spTree>
    <p:extLst>
      <p:ext uri="{BB962C8B-B14F-4D97-AF65-F5344CB8AC3E}">
        <p14:creationId xmlns:p14="http://schemas.microsoft.com/office/powerpoint/2010/main" val="8988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AAC is, let’s talk a little bit about who you might see use it. It could be an individual with a developmental disability. This could be someone with autism, Down syndrome, or cerebral palsy. It could also be someone who had typical speech &amp; language and then had an accident or illness later in life that took away that ability, such as someone who had a stroke, a traumatic brain injury, or someone who developed ALS (or Lou Gehrig’s Disease). </a:t>
            </a:r>
          </a:p>
          <a:p>
            <a:r>
              <a:rPr lang="en-US" dirty="0"/>
              <a:t> </a:t>
            </a:r>
          </a:p>
          <a:p>
            <a:r>
              <a:rPr lang="en-US" dirty="0"/>
              <a:t>There are a couple of terms here that you may not be familiar with – apraxia and dysarthria. Apraxia means that the person cannot sequence the motor movements needed for speech. The individual knows what he or she wants to say but cannot get the signal from the brain to the mouth to be able to form the sounds in the words. [We give them a little demonstration of what groping movements may look like with apraxia.] Dysarthria means the person has muscle weakness in the muscles needed for speech. The easiest example to give for this is “drunk speech.” The words are slurred together and difficult to understand. It’s important to note that people with dysarthria are not drunk; they simply have some kind of brain damage that impacts their ability to form words clearly. </a:t>
            </a:r>
          </a:p>
          <a:p>
            <a:r>
              <a:rPr lang="en-US" dirty="0"/>
              <a:t> </a:t>
            </a:r>
          </a:p>
          <a:p>
            <a:r>
              <a:rPr lang="en-US" dirty="0"/>
              <a:t>Along with the different conditions people may have, they may have a range of ability level. You may see someone who has had his/her device for 5 years, so s/he may be very familiar with the device, know where vocabulary is stored, and how to put words together to formulate a sentence for you. You may also see someone who is brand new to AAC; this person may not know where vocabulary is programmed and may need even more time to put together a message. The bottom line here is to not judge the person by his/her appearance. One of the most intelligent persons I know also happens to have cerebral palsy. If you were to simply look at his body, you might say that he is extremely impaired and not take time to talk with him. You could miss out on gathering critical information if you don’t talk to these individuals, so please look beyond their physical appearance and consider their cognitive abilities. </a:t>
            </a:r>
          </a:p>
          <a:p>
            <a:endParaRPr lang="en-US" dirty="0"/>
          </a:p>
          <a:p>
            <a:r>
              <a:rPr lang="en-US" dirty="0"/>
              <a:t>Don’t judge the person by their packaging?  Think Stephen Hawking.</a:t>
            </a:r>
          </a:p>
          <a:p>
            <a:endParaRPr lang="en-US" dirty="0"/>
          </a:p>
          <a:p>
            <a:endParaRPr lang="en-US" dirty="0"/>
          </a:p>
        </p:txBody>
      </p:sp>
      <p:sp>
        <p:nvSpPr>
          <p:cNvPr id="4" name="Slide Number Placeholder 3"/>
          <p:cNvSpPr>
            <a:spLocks noGrp="1"/>
          </p:cNvSpPr>
          <p:nvPr>
            <p:ph type="sldNum" sz="quarter" idx="10"/>
          </p:nvPr>
        </p:nvSpPr>
        <p:spPr/>
        <p:txBody>
          <a:bodyPr/>
          <a:lstStyle/>
          <a:p>
            <a:fld id="{5F07ACF4-F2A4-42B6-A24D-AB1B583507EE}" type="slidenum">
              <a:rPr lang="en-US" smtClean="0"/>
              <a:t>5</a:t>
            </a:fld>
            <a:endParaRPr lang="en-US"/>
          </a:p>
        </p:txBody>
      </p:sp>
    </p:spTree>
    <p:extLst>
      <p:ext uri="{BB962C8B-B14F-4D97-AF65-F5344CB8AC3E}">
        <p14:creationId xmlns:p14="http://schemas.microsoft.com/office/powerpoint/2010/main" val="18202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2277" y="4400549"/>
            <a:ext cx="5904962" cy="4284663"/>
          </a:xfrm>
        </p:spPr>
        <p:txBody>
          <a:bodyPr/>
          <a:lstStyle/>
          <a:p>
            <a:r>
              <a:rPr lang="en-US" dirty="0"/>
              <a:t>One of the more important things we want to come out of the in-service is to help first responders understand the importance of this training.  We use this slide to explain what prejudice really is; an opinion formed unfairly or without knowing all of the facts.</a:t>
            </a:r>
          </a:p>
          <a:p>
            <a:endParaRPr lang="en-US" dirty="0"/>
          </a:p>
          <a:p>
            <a:r>
              <a:rPr lang="en-US" dirty="0"/>
              <a:t>We ALL prejudge.  It is a survival skill for first responders.  It shapes their thinking of how to handle the situation.  It is for their protection.  </a:t>
            </a:r>
          </a:p>
          <a:p>
            <a:endParaRPr lang="en-US" dirty="0"/>
          </a:p>
          <a:p>
            <a:r>
              <a:rPr lang="en-US" dirty="0"/>
              <a:t>Comments for each of the points above:</a:t>
            </a:r>
          </a:p>
          <a:p>
            <a:endParaRPr lang="en-US" dirty="0"/>
          </a:p>
          <a:p>
            <a:r>
              <a:rPr lang="en-US" dirty="0"/>
              <a:t>Unfortunately, when we prejudge based on someone appearance or communication skills (or lack there of) we marginalize them from their full value as a human being. </a:t>
            </a:r>
          </a:p>
          <a:p>
            <a:pPr marL="228600" indent="-228600">
              <a:buAutoNum type="arabicParenR"/>
            </a:pPr>
            <a:r>
              <a:rPr lang="en-US" dirty="0"/>
              <a:t>Because a person can’t talk verbally, it may have no reflection on their intellect – think of Steven Hawking!  It just means they can’t talk.  </a:t>
            </a:r>
          </a:p>
          <a:p>
            <a:pPr marL="228600" indent="-228600">
              <a:buAutoNum type="arabicParenR"/>
            </a:pPr>
            <a:r>
              <a:rPr lang="en-US" dirty="0"/>
              <a:t>A talking person may NOT be able to give information.  Think of someone who is alone and is assaulted by a perpetrator.  Someone comes along and finds them.  If the officer only talks to the verbal person, he is getting hearsay information.</a:t>
            </a:r>
          </a:p>
          <a:p>
            <a:pPr marL="228600" indent="-228600">
              <a:buAutoNum type="arabicParenR"/>
            </a:pPr>
            <a:r>
              <a:rPr lang="en-US" dirty="0"/>
              <a:t>It isn’t worth the time?  In an emergency, responders may not be able to take the time to talk to a person who is verbal.  Treat the situation you have, but don’t leave out communication if you can take the time to do that.  (Mankey understands emergencies as a former nurse and EMT!)</a:t>
            </a:r>
          </a:p>
          <a:p>
            <a:pPr marL="228600" indent="-228600">
              <a:buAutoNum type="arabicParenR"/>
            </a:pPr>
            <a:r>
              <a:rPr lang="en-US" dirty="0"/>
              <a:t>This last statement was said by someone with a PhD in speech/language pathology.  It makes us terribly sad.  It IS real life for that person.  We need to respect that.  We need to communicate for the benefit of people involved.</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F07ACF4-F2A4-42B6-A24D-AB1B583507EE}" type="slidenum">
              <a:rPr lang="en-US" smtClean="0"/>
              <a:t>6</a:t>
            </a:fld>
            <a:endParaRPr lang="en-US"/>
          </a:p>
        </p:txBody>
      </p:sp>
    </p:spTree>
    <p:extLst>
      <p:ext uri="{BB962C8B-B14F-4D97-AF65-F5344CB8AC3E}">
        <p14:creationId xmlns:p14="http://schemas.microsoft.com/office/powerpoint/2010/main" val="308033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slide to our presentation. We added it because we want to highlight the fact that individuals who are nonverbal are being mistreated. It is showing up in our neighborhoods, schools, faith-based institutions, among so many others. It is not something that happens “somewhere else.” It is happening in our own backyards and is being reported in the media day in and day out. </a:t>
            </a:r>
          </a:p>
        </p:txBody>
      </p:sp>
      <p:sp>
        <p:nvSpPr>
          <p:cNvPr id="4" name="Slide Number Placeholder 3"/>
          <p:cNvSpPr>
            <a:spLocks noGrp="1"/>
          </p:cNvSpPr>
          <p:nvPr>
            <p:ph type="sldNum" sz="quarter" idx="10"/>
          </p:nvPr>
        </p:nvSpPr>
        <p:spPr/>
        <p:txBody>
          <a:bodyPr/>
          <a:lstStyle/>
          <a:p>
            <a:fld id="{5F07ACF4-F2A4-42B6-A24D-AB1B583507EE}" type="slidenum">
              <a:rPr lang="en-US" smtClean="0"/>
              <a:t>7</a:t>
            </a:fld>
            <a:endParaRPr lang="en-US"/>
          </a:p>
        </p:txBody>
      </p:sp>
    </p:spTree>
    <p:extLst>
      <p:ext uri="{BB962C8B-B14F-4D97-AF65-F5344CB8AC3E}">
        <p14:creationId xmlns:p14="http://schemas.microsoft.com/office/powerpoint/2010/main" val="79219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started putting together our presentation, we wanted to look at the research to ensure that we were giving good information. As we did this, we found two studies that we want to share with you. The first one is by Joan </a:t>
            </a:r>
            <a:r>
              <a:rPr lang="en-US" dirty="0" err="1"/>
              <a:t>Petersilia</a:t>
            </a:r>
            <a:r>
              <a:rPr lang="en-US" dirty="0"/>
              <a:t> out of the University of California-Irvine. Her research documented that “people with developmental disabilities have a 4-10 times higher risk of becoming a crime victim than people without a disability” and “children with any kind of disability are more than twice as likely as nondisabled children to be physically abused and almost twice as likely to be sexually abused.” This is important to understand as we all know that abuse is often perpetrated by someone that the victim knows – a family member, neighbor, or family friend. Therefore, if you respond to a domestic violence call, it is critical that you separate the parties, so that you can get accurate information regarding the situation. If you only talk to the verbal individual, you may be talking to the abuser, so you may not get the entire story. </a:t>
            </a:r>
          </a:p>
        </p:txBody>
      </p:sp>
      <p:sp>
        <p:nvSpPr>
          <p:cNvPr id="4" name="Slide Number Placeholder 3"/>
          <p:cNvSpPr>
            <a:spLocks noGrp="1"/>
          </p:cNvSpPr>
          <p:nvPr>
            <p:ph type="sldNum" sz="quarter" idx="10"/>
          </p:nvPr>
        </p:nvSpPr>
        <p:spPr/>
        <p:txBody>
          <a:bodyPr/>
          <a:lstStyle/>
          <a:p>
            <a:fld id="{5F07ACF4-F2A4-42B6-A24D-AB1B583507EE}" type="slidenum">
              <a:rPr lang="en-US" smtClean="0"/>
              <a:t>8</a:t>
            </a:fld>
            <a:endParaRPr lang="en-US"/>
          </a:p>
        </p:txBody>
      </p:sp>
    </p:spTree>
    <p:extLst>
      <p:ext uri="{BB962C8B-B14F-4D97-AF65-F5344CB8AC3E}">
        <p14:creationId xmlns:p14="http://schemas.microsoft.com/office/powerpoint/2010/main" val="42227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70718"/>
          </a:xfrm>
        </p:spPr>
        <p:txBody>
          <a:bodyPr/>
          <a:lstStyle/>
          <a:p>
            <a:r>
              <a:rPr lang="en-US" dirty="0"/>
              <a:t>Dr. </a:t>
            </a:r>
            <a:r>
              <a:rPr lang="en-US" dirty="0" err="1"/>
              <a:t>Bryen</a:t>
            </a:r>
            <a:r>
              <a:rPr lang="en-US" dirty="0"/>
              <a:t> sent out a survey of people who use AAC and asked about crimes against them.  These are her original data.  She followed up with a second survey asking two questions.  Did you return the survey?  If not, why not?  50% reported that they did not return the survey because they were afraid of retaliation from the one who perpetrated the crime.</a:t>
            </a:r>
          </a:p>
          <a:p>
            <a:endParaRPr lang="en-US" dirty="0"/>
          </a:p>
          <a:p>
            <a:r>
              <a:rPr lang="en-US" dirty="0"/>
              <a:t>93% of crimes against people who have disabilities is by people with whom they have contact.  These people include family members, caregivers, friends of family members, etc.  It is typically NOT people off the street.  If the first responder does not talk to the victim who uses AAC, they may be talking to the perpetrator him/herself.  What kind of information will they get?  The first responder MUST take the time to talk with the person who uses AAC in order to get the best information for the situation.  </a:t>
            </a:r>
          </a:p>
          <a:p>
            <a:endParaRPr lang="en-US" dirty="0"/>
          </a:p>
          <a:p>
            <a:r>
              <a:rPr lang="en-US" dirty="0"/>
              <a:t>Rarely are these cases prosecuted and even if they are, there have been instances when the judge refused to allow the victim to testify stating that speaking that way was “not normal!”  They were victimized again by the court!</a:t>
            </a:r>
          </a:p>
          <a:p>
            <a:endParaRPr lang="en-US" dirty="0"/>
          </a:p>
          <a:p>
            <a:r>
              <a:rPr lang="en-US" dirty="0"/>
              <a:t>Dr. </a:t>
            </a:r>
            <a:r>
              <a:rPr lang="en-US" dirty="0" err="1"/>
              <a:t>Bryen</a:t>
            </a:r>
            <a:r>
              <a:rPr lang="en-US" dirty="0"/>
              <a:t> said in a interview on PBS that (this is a paraphrase) “people (who use AAC) have reported being treated as furniture as dogs, as something less than human because the ability to speak is so innately human.”</a:t>
            </a:r>
          </a:p>
        </p:txBody>
      </p:sp>
      <p:sp>
        <p:nvSpPr>
          <p:cNvPr id="4" name="Slide Number Placeholder 3"/>
          <p:cNvSpPr>
            <a:spLocks noGrp="1"/>
          </p:cNvSpPr>
          <p:nvPr>
            <p:ph type="sldNum" sz="quarter" idx="10"/>
          </p:nvPr>
        </p:nvSpPr>
        <p:spPr/>
        <p:txBody>
          <a:bodyPr/>
          <a:lstStyle/>
          <a:p>
            <a:fld id="{5F07ACF4-F2A4-42B6-A24D-AB1B583507EE}" type="slidenum">
              <a:rPr lang="en-US" smtClean="0"/>
              <a:t>9</a:t>
            </a:fld>
            <a:endParaRPr lang="en-US"/>
          </a:p>
        </p:txBody>
      </p:sp>
    </p:spTree>
    <p:extLst>
      <p:ext uri="{BB962C8B-B14F-4D97-AF65-F5344CB8AC3E}">
        <p14:creationId xmlns:p14="http://schemas.microsoft.com/office/powerpoint/2010/main" val="350325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62B3551C-D283-4A8C-B81C-00F72BB33A5D}" type="slidenum">
              <a:rPr lang="en-US" altLang="en-US"/>
              <a:pPr/>
              <a:t>‹#›</a:t>
            </a:fld>
            <a:endParaRPr lang="en-US" altLang="en-US"/>
          </a:p>
        </p:txBody>
      </p:sp>
    </p:spTree>
    <p:extLst>
      <p:ext uri="{BB962C8B-B14F-4D97-AF65-F5344CB8AC3E}">
        <p14:creationId xmlns:p14="http://schemas.microsoft.com/office/powerpoint/2010/main" val="25255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6" r:id="rId3"/>
    <p:sldLayoutId id="2147483660" r:id="rId4"/>
    <p:sldLayoutId id="2147483657" r:id="rId5"/>
    <p:sldLayoutId id="2147483663" r:id="rId6"/>
    <p:sldLayoutId id="2147483664" r:id="rId7"/>
    <p:sldLayoutId id="2147483665" r:id="rId8"/>
    <p:sldLayoutId id="2147483666" r:id="rId9"/>
    <p:sldLayoutId id="2147483667" r:id="rId10"/>
    <p:sldLayoutId id="2147483658" r:id="rId11"/>
    <p:sldLayoutId id="2147483659" r:id="rId12"/>
    <p:sldLayoutId id="2147483669" r:id="rId13"/>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iUMZrfaYj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50gUwhRyX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4ahvfK3JP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2kR2dHPY_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latin typeface="Arial" panose="020B0604020202020204" pitchFamily="34" charset="0"/>
                <a:cs typeface="Arial" panose="020B0604020202020204" pitchFamily="34" charset="0"/>
              </a:rPr>
              <a:t>AAC: A different method but the same message (and why it matters)</a:t>
            </a:r>
          </a:p>
        </p:txBody>
      </p:sp>
      <p:sp>
        <p:nvSpPr>
          <p:cNvPr id="3" name="Subtitle 2"/>
          <p:cNvSpPr>
            <a:spLocks noGrp="1"/>
          </p:cNvSpPr>
          <p:nvPr>
            <p:ph type="subTitle" idx="1"/>
          </p:nvPr>
        </p:nvSpPr>
        <p:spPr>
          <a:xfrm>
            <a:off x="2692398" y="3657597"/>
            <a:ext cx="6815669" cy="1549834"/>
          </a:xfrm>
        </p:spPr>
        <p:txBody>
          <a:bodyPr>
            <a:normAutofit/>
          </a:bodyPr>
          <a:lstStyle/>
          <a:p>
            <a:r>
              <a:rPr lang="en-US" dirty="0">
                <a:latin typeface="Arial" panose="020B0604020202020204" pitchFamily="34" charset="0"/>
                <a:cs typeface="Arial" panose="020B0604020202020204" pitchFamily="34" charset="0"/>
              </a:rPr>
              <a:t>Mariesa Rang, MA, CCC-SLP</a:t>
            </a:r>
          </a:p>
          <a:p>
            <a:r>
              <a:rPr lang="en-US" dirty="0">
                <a:latin typeface="Arial" panose="020B0604020202020204" pitchFamily="34" charset="0"/>
                <a:cs typeface="Arial" panose="020B0604020202020204" pitchFamily="34" charset="0"/>
              </a:rPr>
              <a:t>Sharon </a:t>
            </a:r>
            <a:r>
              <a:rPr lang="en-US" dirty="0" err="1">
                <a:latin typeface="Arial" panose="020B0604020202020204" pitchFamily="34" charset="0"/>
                <a:cs typeface="Arial" panose="020B0604020202020204" pitchFamily="34" charset="0"/>
              </a:rPr>
              <a:t>Mankey</a:t>
            </a:r>
            <a:r>
              <a:rPr lang="en-US" dirty="0">
                <a:latin typeface="Arial" panose="020B0604020202020204" pitchFamily="34" charset="0"/>
                <a:cs typeface="Arial" panose="020B0604020202020204" pitchFamily="34" charset="0"/>
              </a:rPr>
              <a:t>, MAT, CCC-SLP</a:t>
            </a:r>
          </a:p>
          <a:p>
            <a:r>
              <a:rPr lang="en-US" dirty="0">
                <a:latin typeface="Arial" panose="020B0604020202020204" pitchFamily="34" charset="0"/>
                <a:cs typeface="Arial" panose="020B0604020202020204" pitchFamily="34" charset="0"/>
              </a:rPr>
              <a:t>Purdue University Fort Wayne</a:t>
            </a:r>
          </a:p>
        </p:txBody>
      </p:sp>
    </p:spTree>
    <p:extLst>
      <p:ext uri="{BB962C8B-B14F-4D97-AF65-F5344CB8AC3E}">
        <p14:creationId xmlns:p14="http://schemas.microsoft.com/office/powerpoint/2010/main" val="165110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need to communicate </a:t>
            </a:r>
            <a:br>
              <a:rPr lang="en-US" dirty="0"/>
            </a:br>
            <a:r>
              <a:rPr lang="en-US" dirty="0"/>
              <a:t>in emergency situations:</a:t>
            </a:r>
          </a:p>
        </p:txBody>
      </p:sp>
      <p:sp>
        <p:nvSpPr>
          <p:cNvPr id="3" name="Content Placeholder 2"/>
          <p:cNvSpPr>
            <a:spLocks noGrp="1"/>
          </p:cNvSpPr>
          <p:nvPr>
            <p:ph idx="1"/>
          </p:nvPr>
        </p:nvSpPr>
        <p:spPr/>
        <p:txBody>
          <a:bodyPr/>
          <a:lstStyle/>
          <a:p>
            <a:r>
              <a:rPr lang="en-US" dirty="0"/>
              <a:t>People with disabilities may live in a variety of settings.</a:t>
            </a:r>
          </a:p>
          <a:p>
            <a:r>
              <a:rPr lang="en-US" dirty="0"/>
              <a:t>Name some:</a:t>
            </a:r>
          </a:p>
          <a:p>
            <a:pPr lvl="1"/>
            <a:endParaRPr lang="en-US" dirty="0"/>
          </a:p>
        </p:txBody>
      </p:sp>
    </p:spTree>
    <p:extLst>
      <p:ext uri="{BB962C8B-B14F-4D97-AF65-F5344CB8AC3E}">
        <p14:creationId xmlns:p14="http://schemas.microsoft.com/office/powerpoint/2010/main" val="15445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AAC</a:t>
            </a:r>
          </a:p>
        </p:txBody>
      </p:sp>
      <p:sp>
        <p:nvSpPr>
          <p:cNvPr id="3" name="Content Placeholder 2"/>
          <p:cNvSpPr>
            <a:spLocks noGrp="1"/>
          </p:cNvSpPr>
          <p:nvPr>
            <p:ph idx="1"/>
          </p:nvPr>
        </p:nvSpPr>
        <p:spPr/>
        <p:txBody>
          <a:bodyPr>
            <a:normAutofit/>
          </a:bodyPr>
          <a:lstStyle/>
          <a:p>
            <a:r>
              <a:rPr lang="en-US" sz="2800" dirty="0"/>
              <a:t>No Tech</a:t>
            </a:r>
          </a:p>
          <a:p>
            <a:pPr lvl="1"/>
            <a:r>
              <a:rPr lang="en-US" sz="2400" dirty="0"/>
              <a:t>Signs (ASL, Signed English, other)</a:t>
            </a:r>
          </a:p>
          <a:p>
            <a:pPr lvl="1"/>
            <a:r>
              <a:rPr lang="en-US" sz="2400" dirty="0"/>
              <a:t>Gestures/Pointing</a:t>
            </a:r>
          </a:p>
          <a:p>
            <a:pPr lvl="1"/>
            <a:r>
              <a:rPr lang="en-US" sz="2400" dirty="0"/>
              <a:t>Body Language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846" y="2812143"/>
            <a:ext cx="3510643" cy="2808514"/>
          </a:xfrm>
          <a:prstGeom prst="rect">
            <a:avLst/>
          </a:prstGeom>
        </p:spPr>
      </p:pic>
    </p:spTree>
    <p:extLst>
      <p:ext uri="{BB962C8B-B14F-4D97-AF65-F5344CB8AC3E}">
        <p14:creationId xmlns:p14="http://schemas.microsoft.com/office/powerpoint/2010/main" val="2752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2" y="982133"/>
            <a:ext cx="9601196" cy="684744"/>
          </a:xfrm>
        </p:spPr>
        <p:txBody>
          <a:bodyPr/>
          <a:lstStyle/>
          <a:p>
            <a:pPr>
              <a:defRPr/>
            </a:pPr>
            <a:r>
              <a:rPr lang="en-US" sz="3600" dirty="0"/>
              <a:t>Types of AAC</a:t>
            </a:r>
          </a:p>
        </p:txBody>
      </p:sp>
      <p:sp>
        <p:nvSpPr>
          <p:cNvPr id="33795" name="Rectangle 3"/>
          <p:cNvSpPr>
            <a:spLocks noGrp="1" noChangeArrowheads="1"/>
          </p:cNvSpPr>
          <p:nvPr>
            <p:ph sz="quarter" idx="4294967295"/>
          </p:nvPr>
        </p:nvSpPr>
        <p:spPr>
          <a:xfrm>
            <a:off x="1457324" y="1666876"/>
            <a:ext cx="8601075" cy="4048124"/>
          </a:xfrm>
          <a:prstGeom prst="rect">
            <a:avLst/>
          </a:prstGeom>
        </p:spPr>
        <p:txBody>
          <a:bodyPr/>
          <a:lstStyle/>
          <a:p>
            <a:pPr eaLnBrk="1" fontAlgn="auto" hangingPunct="1">
              <a:lnSpc>
                <a:spcPct val="90000"/>
              </a:lnSpc>
              <a:defRPr/>
            </a:pPr>
            <a:r>
              <a:rPr lang="en-US" altLang="en-US" b="1" u="sng" dirty="0">
                <a:latin typeface="Arial" panose="020B0604020202020204" pitchFamily="34" charset="0"/>
                <a:cs typeface="Arial" panose="020B0604020202020204" pitchFamily="34" charset="0"/>
              </a:rPr>
              <a:t>Low</a:t>
            </a:r>
            <a:r>
              <a:rPr lang="en-US" altLang="en-US" dirty="0">
                <a:latin typeface="Arial" panose="020B0604020202020204" pitchFamily="34" charset="0"/>
                <a:cs typeface="Arial" panose="020B0604020202020204" pitchFamily="34" charset="0"/>
              </a:rPr>
              <a:t> tech uses non-voice output, pictures, symbols, books, boards, vests, typewriter etc.</a:t>
            </a:r>
          </a:p>
          <a:p>
            <a:pPr eaLnBrk="1" fontAlgn="auto" hangingPunct="1">
              <a:lnSpc>
                <a:spcPct val="90000"/>
              </a:lnSpc>
              <a:defRPr/>
            </a:pPr>
            <a:endParaRPr lang="en-US" altLang="en-US" dirty="0"/>
          </a:p>
        </p:txBody>
      </p:sp>
      <p:pic>
        <p:nvPicPr>
          <p:cNvPr id="16388" name="Picture 5"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2667000"/>
            <a:ext cx="2112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26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AAC</a:t>
            </a:r>
          </a:p>
        </p:txBody>
      </p:sp>
      <p:sp>
        <p:nvSpPr>
          <p:cNvPr id="3" name="Content Placeholder 2"/>
          <p:cNvSpPr>
            <a:spLocks noGrp="1"/>
          </p:cNvSpPr>
          <p:nvPr>
            <p:ph idx="1"/>
          </p:nvPr>
        </p:nvSpPr>
        <p:spPr/>
        <p:txBody>
          <a:bodyPr/>
          <a:lstStyle/>
          <a:p>
            <a:r>
              <a:rPr lang="en-US" dirty="0"/>
              <a:t>Medium Tech</a:t>
            </a:r>
          </a:p>
          <a:p>
            <a:pPr lvl="1"/>
            <a:r>
              <a:rPr lang="en-US" dirty="0"/>
              <a:t>Voice output but limited vocabulary/sentence structure</a:t>
            </a:r>
          </a:p>
          <a:p>
            <a:pPr lvl="1"/>
            <a:r>
              <a:rPr lang="en-US" dirty="0"/>
              <a:t>(Voice in the Box, Go Talk, Big Mack Switch)</a:t>
            </a:r>
          </a:p>
          <a:p>
            <a:pPr lvl="1"/>
            <a:endParaRPr lang="en-US" dirty="0"/>
          </a:p>
        </p:txBody>
      </p:sp>
      <p:pic>
        <p:nvPicPr>
          <p:cNvPr id="4" name="Picture 3"/>
          <p:cNvPicPr>
            <a:picLocks noChangeAspect="1"/>
          </p:cNvPicPr>
          <p:nvPr/>
        </p:nvPicPr>
        <p:blipFill>
          <a:blip r:embed="rId3"/>
          <a:stretch>
            <a:fillRect/>
          </a:stretch>
        </p:blipFill>
        <p:spPr>
          <a:xfrm>
            <a:off x="7363797" y="3532705"/>
            <a:ext cx="2857500" cy="21812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99" y="3936093"/>
            <a:ext cx="3302000" cy="21209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118" y="3936093"/>
            <a:ext cx="2860805" cy="2267711"/>
          </a:xfrm>
          <a:prstGeom prst="rect">
            <a:avLst/>
          </a:prstGeom>
        </p:spPr>
      </p:pic>
    </p:spTree>
    <p:extLst>
      <p:ext uri="{BB962C8B-B14F-4D97-AF65-F5344CB8AC3E}">
        <p14:creationId xmlns:p14="http://schemas.microsoft.com/office/powerpoint/2010/main" val="200827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 name="Shape 85"/>
          <p:cNvSpPr>
            <a:spLocks noGrp="1"/>
          </p:cNvSpPr>
          <p:nvPr>
            <p:ph type="title"/>
          </p:nvPr>
        </p:nvSpPr>
        <p:spPr>
          <a:xfrm>
            <a:off x="1076326" y="838200"/>
            <a:ext cx="9213850" cy="1389062"/>
          </a:xfrm>
        </p:spPr>
        <p:txBody>
          <a:bodyPr>
            <a:normAutofit fontScale="90000"/>
          </a:bodyPr>
          <a:lstStyle/>
          <a:p>
            <a:pPr>
              <a:defRPr/>
            </a:pPr>
            <a:br>
              <a:rPr lang="en-US" sz="3100" u="sng" dirty="0"/>
            </a:br>
            <a:r>
              <a:rPr lang="en-US" sz="3100" u="sng" dirty="0"/>
              <a:t>High tech </a:t>
            </a:r>
            <a:r>
              <a:rPr lang="en-US" sz="3100" dirty="0"/>
              <a:t>uses communication devices with </a:t>
            </a:r>
            <a:br>
              <a:rPr lang="en-US" sz="3100" dirty="0"/>
            </a:br>
            <a:r>
              <a:rPr lang="en-US" sz="3100" dirty="0"/>
              <a:t>liquid crystal displays, voice output, electronics, scanning, switches, computers, etc.</a:t>
            </a:r>
            <a:br>
              <a:rPr lang="en-US" dirty="0"/>
            </a:br>
            <a:endParaRPr dirty="0"/>
          </a:p>
        </p:txBody>
      </p:sp>
      <p:sp>
        <p:nvSpPr>
          <p:cNvPr id="86" name="Shape 86"/>
          <p:cNvSpPr>
            <a:spLocks noGrp="1"/>
          </p:cNvSpPr>
          <p:nvPr>
            <p:ph type="body" idx="4294967295"/>
          </p:nvPr>
        </p:nvSpPr>
        <p:spPr>
          <a:xfrm>
            <a:off x="1238250" y="2409824"/>
            <a:ext cx="9051925" cy="3686175"/>
          </a:xfrm>
        </p:spPr>
        <p:txBody>
          <a:bodyPr/>
          <a:lstStyle/>
          <a:p>
            <a:pPr eaLnBrk="1" hangingPunct="1">
              <a:buFont typeface="Arial" charset="0"/>
              <a:buChar char="•"/>
              <a:defRPr sz="1800"/>
            </a:pPr>
            <a:endParaRPr sz="2900" dirty="0"/>
          </a:p>
        </p:txBody>
      </p:sp>
      <p:pic>
        <p:nvPicPr>
          <p:cNvPr id="17414" name="accent-1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14664"/>
            <a:ext cx="48895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927" y="2480857"/>
            <a:ext cx="2062248" cy="14951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701" y="4252911"/>
            <a:ext cx="2925925" cy="1645833"/>
          </a:xfrm>
          <a:prstGeom prst="rect">
            <a:avLst/>
          </a:prstGeom>
        </p:spPr>
      </p:pic>
    </p:spTree>
    <p:extLst>
      <p:ext uri="{BB962C8B-B14F-4D97-AF65-F5344CB8AC3E}">
        <p14:creationId xmlns:p14="http://schemas.microsoft.com/office/powerpoint/2010/main" val="2160823826"/>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nodePh="1">
                                  <p:stCondLst>
                                    <p:cond delay="0"/>
                                  </p:stCondLst>
                                  <p:endCondLst>
                                    <p:cond evt="begin" delay="0">
                                      <p:tn val="5"/>
                                    </p:cond>
                                  </p:end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6">
                                            <p:bg/>
                                          </p:spTgt>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iterate>
                                    <p:tmAbs val="0"/>
                                  </p:iterate>
                                  <p:childTnLst>
                                    <p:set>
                                      <p:cBhvr>
                                        <p:cTn id="12" fill="hold"/>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animBg="1" advAuto="0"/>
      <p:bldP spid="86"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z="3600"/>
              <a:t>Access Methods</a:t>
            </a:r>
            <a:endParaRPr lang="en-US" sz="3600" dirty="0"/>
          </a:p>
        </p:txBody>
      </p:sp>
      <p:sp>
        <p:nvSpPr>
          <p:cNvPr id="30723" name="Rectangle 3"/>
          <p:cNvSpPr>
            <a:spLocks noGrp="1" noChangeArrowheads="1"/>
          </p:cNvSpPr>
          <p:nvPr>
            <p:ph sz="quarter" idx="4294967295"/>
          </p:nvPr>
        </p:nvSpPr>
        <p:spPr>
          <a:xfrm>
            <a:off x="1295403" y="2409824"/>
            <a:ext cx="9705972" cy="3524251"/>
          </a:xfrm>
          <a:prstGeom prst="rect">
            <a:avLst/>
          </a:prstGeom>
        </p:spPr>
        <p:txBody>
          <a:bodyPr>
            <a:noAutofit/>
          </a:bodyPr>
          <a:lstStyle/>
          <a:p>
            <a:pPr eaLnBrk="1" fontAlgn="auto" hangingPunct="1">
              <a:defRPr/>
            </a:pPr>
            <a:r>
              <a:rPr lang="en-US" dirty="0">
                <a:latin typeface="Arial" panose="020B0604020202020204" pitchFamily="34" charset="0"/>
                <a:cs typeface="Arial" panose="020B0604020202020204" pitchFamily="34" charset="0"/>
              </a:rPr>
              <a:t>Direct select </a:t>
            </a:r>
            <a:r>
              <a:rPr lang="mr-I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generally faster method</a:t>
            </a:r>
          </a:p>
          <a:p>
            <a:pPr lvl="1">
              <a:defRPr/>
            </a:pPr>
            <a:r>
              <a:rPr lang="en-US" dirty="0">
                <a:latin typeface="Arial" panose="020B0604020202020204" pitchFamily="34" charset="0"/>
                <a:cs typeface="Arial" panose="020B0604020202020204" pitchFamily="34" charset="0"/>
              </a:rPr>
              <a:t>Use of any body part</a:t>
            </a:r>
          </a:p>
          <a:p>
            <a:pPr lvl="1">
              <a:defRPr/>
            </a:pPr>
            <a:r>
              <a:rPr lang="en-US" dirty="0">
                <a:latin typeface="Arial" panose="020B0604020202020204" pitchFamily="34" charset="0"/>
                <a:cs typeface="Arial" panose="020B0604020202020204" pitchFamily="34" charset="0"/>
              </a:rPr>
              <a:t>Use of a switch, joystick, head or chin pointer, or </a:t>
            </a:r>
            <a:r>
              <a:rPr lang="en-US" dirty="0" err="1">
                <a:latin typeface="Arial" panose="020B0604020202020204" pitchFamily="34" charset="0"/>
                <a:cs typeface="Arial" panose="020B0604020202020204" pitchFamily="34" charset="0"/>
              </a:rPr>
              <a:t>eyegaze</a:t>
            </a: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Scanning </a:t>
            </a:r>
          </a:p>
          <a:p>
            <a:pPr lvl="1">
              <a:defRPr/>
            </a:pPr>
            <a:r>
              <a:rPr lang="en-US" dirty="0">
                <a:latin typeface="Arial" panose="020B0604020202020204" pitchFamily="34" charset="0"/>
                <a:cs typeface="Arial" panose="020B0604020202020204" pitchFamily="34" charset="0"/>
              </a:rPr>
              <a:t>Use any body part to access switch as device cycles through vocabulary</a:t>
            </a:r>
          </a:p>
        </p:txBody>
      </p:sp>
    </p:spTree>
    <p:extLst>
      <p:ext uri="{BB962C8B-B14F-4D97-AF65-F5344CB8AC3E}">
        <p14:creationId xmlns:p14="http://schemas.microsoft.com/office/powerpoint/2010/main" val="9548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8.jpg"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35052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459" name="image9.jpg"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620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461" name="head switch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76601"/>
            <a:ext cx="4064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TextBox 1"/>
          <p:cNvSpPr txBox="1"/>
          <p:nvPr/>
        </p:nvSpPr>
        <p:spPr>
          <a:xfrm>
            <a:off x="885825" y="1133475"/>
            <a:ext cx="109537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Head pointer</a:t>
            </a:r>
          </a:p>
        </p:txBody>
      </p:sp>
      <p:sp>
        <p:nvSpPr>
          <p:cNvPr id="3" name="TextBox 2"/>
          <p:cNvSpPr txBox="1"/>
          <p:nvPr/>
        </p:nvSpPr>
        <p:spPr>
          <a:xfrm>
            <a:off x="971550" y="3533775"/>
            <a:ext cx="100965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Eye</a:t>
            </a:r>
          </a:p>
          <a:p>
            <a:r>
              <a:rPr lang="en-US" dirty="0">
                <a:latin typeface="Arial" panose="020B0604020202020204" pitchFamily="34" charset="0"/>
                <a:cs typeface="Arial" panose="020B0604020202020204" pitchFamily="34" charset="0"/>
              </a:rPr>
              <a:t>gaze</a:t>
            </a:r>
          </a:p>
        </p:txBody>
      </p:sp>
      <p:sp>
        <p:nvSpPr>
          <p:cNvPr id="4" name="TextBox 3"/>
          <p:cNvSpPr txBox="1"/>
          <p:nvPr/>
        </p:nvSpPr>
        <p:spPr>
          <a:xfrm>
            <a:off x="9877425" y="4876800"/>
            <a:ext cx="117157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Head switch array</a:t>
            </a:r>
          </a:p>
        </p:txBody>
      </p:sp>
      <p:sp>
        <p:nvSpPr>
          <p:cNvPr id="5" name="TextBox 4"/>
          <p:cNvSpPr txBox="1"/>
          <p:nvPr/>
        </p:nvSpPr>
        <p:spPr>
          <a:xfrm>
            <a:off x="9772650" y="1238250"/>
            <a:ext cx="1171575"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Direct selection with thumb or finger</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1161" y="3134073"/>
            <a:ext cx="2206786" cy="3124010"/>
          </a:xfrm>
          <a:prstGeom prst="rect">
            <a:avLst/>
          </a:prstGeom>
        </p:spPr>
      </p:pic>
    </p:spTree>
    <p:extLst>
      <p:ext uri="{BB962C8B-B14F-4D97-AF65-F5344CB8AC3E}">
        <p14:creationId xmlns:p14="http://schemas.microsoft.com/office/powerpoint/2010/main" val="205777321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004D-50E8-BF41-B259-4710A35A419B}"/>
              </a:ext>
            </a:extLst>
          </p:cNvPr>
          <p:cNvSpPr>
            <a:spLocks noGrp="1"/>
          </p:cNvSpPr>
          <p:nvPr>
            <p:ph type="title"/>
          </p:nvPr>
        </p:nvSpPr>
        <p:spPr/>
        <p:txBody>
          <a:bodyPr/>
          <a:lstStyle/>
          <a:p>
            <a:r>
              <a:rPr lang="en-US" dirty="0"/>
              <a:t>What to do with motorized wheelchairs?</a:t>
            </a:r>
          </a:p>
        </p:txBody>
      </p:sp>
      <p:sp>
        <p:nvSpPr>
          <p:cNvPr id="3" name="Content Placeholder 2">
            <a:extLst>
              <a:ext uri="{FF2B5EF4-FFF2-40B4-BE49-F238E27FC236}">
                <a16:creationId xmlns:a16="http://schemas.microsoft.com/office/drawing/2014/main" id="{3B546E63-5B92-B849-A304-A10001DFE66C}"/>
              </a:ext>
            </a:extLst>
          </p:cNvPr>
          <p:cNvSpPr>
            <a:spLocks noGrp="1"/>
          </p:cNvSpPr>
          <p:nvPr>
            <p:ph idx="1"/>
          </p:nvPr>
        </p:nvSpPr>
        <p:spPr/>
        <p:txBody>
          <a:bodyPr>
            <a:normAutofit lnSpcReduction="10000"/>
          </a:bodyPr>
          <a:lstStyle/>
          <a:p>
            <a:r>
              <a:rPr lang="en-US" dirty="0"/>
              <a:t>Visit </a:t>
            </a:r>
            <a:r>
              <a:rPr lang="en-US" dirty="0" err="1"/>
              <a:t>NMEDA.com</a:t>
            </a:r>
            <a:r>
              <a:rPr lang="en-US" dirty="0"/>
              <a:t> to determine the closest adapted vehicle vendor location </a:t>
            </a:r>
          </a:p>
          <a:p>
            <a:pPr lvl="1"/>
            <a:r>
              <a:rPr lang="en-US" dirty="0"/>
              <a:t>Call the vendor and ask them to send a vehicle to pick up the motorized wheelchair </a:t>
            </a:r>
          </a:p>
          <a:p>
            <a:r>
              <a:rPr lang="en-US" dirty="0"/>
              <a:t>Do not leave them on the side of the road or at an accident scene</a:t>
            </a:r>
          </a:p>
          <a:p>
            <a:r>
              <a:rPr lang="en-US" dirty="0"/>
              <a:t>Most motorized wheelchairs are over 300 pounds, so lifting them will be difficult, and they should not be transported on a flatbed towing truck </a:t>
            </a:r>
          </a:p>
          <a:p>
            <a:endParaRPr lang="en-US" dirty="0"/>
          </a:p>
        </p:txBody>
      </p:sp>
    </p:spTree>
    <p:extLst>
      <p:ext uri="{BB962C8B-B14F-4D97-AF65-F5344CB8AC3E}">
        <p14:creationId xmlns:p14="http://schemas.microsoft.com/office/powerpoint/2010/main" val="357152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KC using his device </a:t>
            </a:r>
            <a:br>
              <a:rPr lang="en-US" dirty="0"/>
            </a:br>
            <a:r>
              <a:rPr lang="en-US" dirty="0"/>
              <a:t>by typing with his toe</a:t>
            </a:r>
          </a:p>
        </p:txBody>
      </p:sp>
      <p:sp>
        <p:nvSpPr>
          <p:cNvPr id="3" name="Content Placeholder 2"/>
          <p:cNvSpPr>
            <a:spLocks noGrp="1"/>
          </p:cNvSpPr>
          <p:nvPr>
            <p:ph idx="1"/>
          </p:nvPr>
        </p:nvSpPr>
        <p:spPr/>
        <p:txBody>
          <a:bodyPr/>
          <a:lstStyle/>
          <a:p>
            <a:r>
              <a:rPr lang="en-US" dirty="0">
                <a:hlinkClick r:id="rId3"/>
              </a:rPr>
              <a:t>https://www.youtube.com/watch?v=ciUMZrfaYjk</a:t>
            </a:r>
            <a:r>
              <a:rPr lang="en-US" dirty="0"/>
              <a:t> </a:t>
            </a:r>
          </a:p>
        </p:txBody>
      </p:sp>
    </p:spTree>
    <p:extLst>
      <p:ext uri="{BB962C8B-B14F-4D97-AF65-F5344CB8AC3E}">
        <p14:creationId xmlns:p14="http://schemas.microsoft.com/office/powerpoint/2010/main" val="241568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a:t>
            </a:r>
          </a:p>
        </p:txBody>
      </p:sp>
      <p:sp>
        <p:nvSpPr>
          <p:cNvPr id="3" name="Content Placeholder 2"/>
          <p:cNvSpPr>
            <a:spLocks noGrp="1"/>
          </p:cNvSpPr>
          <p:nvPr>
            <p:ph idx="1"/>
          </p:nvPr>
        </p:nvSpPr>
        <p:spPr/>
        <p:txBody>
          <a:bodyPr/>
          <a:lstStyle/>
          <a:p>
            <a:r>
              <a:rPr lang="en-US" dirty="0">
                <a:hlinkClick r:id="rId3"/>
              </a:rPr>
              <a:t>https://www.youtube.com/watch?v=B50gUwhRyXc</a:t>
            </a:r>
            <a:r>
              <a:rPr lang="en-US" dirty="0"/>
              <a:t> </a:t>
            </a:r>
          </a:p>
        </p:txBody>
      </p:sp>
    </p:spTree>
    <p:extLst>
      <p:ext uri="{BB962C8B-B14F-4D97-AF65-F5344CB8AC3E}">
        <p14:creationId xmlns:p14="http://schemas.microsoft.com/office/powerpoint/2010/main" val="31729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be covered</a:t>
            </a:r>
            <a:br>
              <a:rPr lang="en-US" dirty="0"/>
            </a:br>
            <a:r>
              <a:rPr lang="en-US" sz="2800" dirty="0"/>
              <a:t>At the end of the in-service, the participant will know:</a:t>
            </a:r>
          </a:p>
        </p:txBody>
      </p:sp>
      <p:sp>
        <p:nvSpPr>
          <p:cNvPr id="3" name="Content Placeholder 2"/>
          <p:cNvSpPr>
            <a:spLocks noGrp="1"/>
          </p:cNvSpPr>
          <p:nvPr>
            <p:ph idx="1"/>
          </p:nvPr>
        </p:nvSpPr>
        <p:spPr/>
        <p:txBody>
          <a:bodyPr/>
          <a:lstStyle/>
          <a:p>
            <a:r>
              <a:rPr lang="en-US" dirty="0"/>
              <a:t>what is AAC</a:t>
            </a:r>
          </a:p>
          <a:p>
            <a:r>
              <a:rPr lang="en-US" dirty="0"/>
              <a:t>data that shows people with disabilities are often victims of crime</a:t>
            </a:r>
          </a:p>
          <a:p>
            <a:r>
              <a:rPr lang="en-US" dirty="0"/>
              <a:t>what to expect when communicating with someone who uses AAC</a:t>
            </a:r>
          </a:p>
          <a:p>
            <a:r>
              <a:rPr lang="en-US" dirty="0"/>
              <a:t>and will have a “hands on” experience using devices</a:t>
            </a:r>
          </a:p>
        </p:txBody>
      </p:sp>
    </p:spTree>
    <p:extLst>
      <p:ext uri="{BB962C8B-B14F-4D97-AF65-F5344CB8AC3E}">
        <p14:creationId xmlns:p14="http://schemas.microsoft.com/office/powerpoint/2010/main" val="44054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Bryanna</a:t>
            </a:r>
          </a:p>
        </p:txBody>
      </p:sp>
      <p:sp>
        <p:nvSpPr>
          <p:cNvPr id="3" name="Content Placeholder 2"/>
          <p:cNvSpPr>
            <a:spLocks noGrp="1"/>
          </p:cNvSpPr>
          <p:nvPr>
            <p:ph idx="1"/>
          </p:nvPr>
        </p:nvSpPr>
        <p:spPr/>
        <p:txBody>
          <a:bodyPr/>
          <a:lstStyle/>
          <a:p>
            <a:r>
              <a:rPr lang="en-US" dirty="0">
                <a:hlinkClick r:id="rId3"/>
              </a:rPr>
              <a:t>https://www.youtube.com/watch?v=4ahvfK3JPnk</a:t>
            </a:r>
            <a:r>
              <a:rPr lang="en-US" dirty="0"/>
              <a:t> </a:t>
            </a:r>
          </a:p>
        </p:txBody>
      </p:sp>
    </p:spTree>
    <p:extLst>
      <p:ext uri="{BB962C8B-B14F-4D97-AF65-F5344CB8AC3E}">
        <p14:creationId xmlns:p14="http://schemas.microsoft.com/office/powerpoint/2010/main" val="434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or AAC talking in real time.</a:t>
            </a:r>
          </a:p>
        </p:txBody>
      </p:sp>
      <p:sp>
        <p:nvSpPr>
          <p:cNvPr id="3" name="Content Placeholder 2"/>
          <p:cNvSpPr>
            <a:spLocks noGrp="1"/>
          </p:cNvSpPr>
          <p:nvPr>
            <p:ph idx="1"/>
          </p:nvPr>
        </p:nvSpPr>
        <p:spPr>
          <a:xfrm>
            <a:off x="1295402" y="2643809"/>
            <a:ext cx="9601196" cy="3419061"/>
          </a:xfrm>
        </p:spPr>
        <p:txBody>
          <a:bodyPr/>
          <a:lstStyle/>
          <a:p>
            <a:r>
              <a:rPr lang="en-US" dirty="0">
                <a:hlinkClick r:id="rId3"/>
              </a:rPr>
              <a:t>https://youtu.be/2kR2dHPY_CE</a:t>
            </a:r>
            <a:r>
              <a:rPr lang="en-US" dirty="0"/>
              <a:t> </a:t>
            </a:r>
          </a:p>
          <a:p>
            <a:r>
              <a:rPr lang="en-US" dirty="0"/>
              <a:t>A couple of problems:</a:t>
            </a:r>
          </a:p>
          <a:p>
            <a:pPr lvl="1"/>
            <a:r>
              <a:rPr lang="en-US" dirty="0"/>
              <a:t>It usually takes a longer time to write a message than we want it to take.</a:t>
            </a:r>
          </a:p>
          <a:p>
            <a:pPr lvl="1"/>
            <a:r>
              <a:rPr lang="en-US" dirty="0"/>
              <a:t>The emotion we are used to doesn’t happen with most AAC devices so the message sounds stiff and unnatural.</a:t>
            </a:r>
          </a:p>
          <a:p>
            <a:pPr lvl="1"/>
            <a:endParaRPr lang="en-US" dirty="0"/>
          </a:p>
        </p:txBody>
      </p:sp>
    </p:spTree>
    <p:extLst>
      <p:ext uri="{BB962C8B-B14F-4D97-AF65-F5344CB8AC3E}">
        <p14:creationId xmlns:p14="http://schemas.microsoft.com/office/powerpoint/2010/main" val="2055972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with someone who uses AAC</a:t>
            </a:r>
          </a:p>
        </p:txBody>
      </p:sp>
      <p:sp>
        <p:nvSpPr>
          <p:cNvPr id="3" name="Content Placeholder 2"/>
          <p:cNvSpPr>
            <a:spLocks noGrp="1"/>
          </p:cNvSpPr>
          <p:nvPr>
            <p:ph idx="1"/>
          </p:nvPr>
        </p:nvSpPr>
        <p:spPr>
          <a:xfrm>
            <a:off x="942392" y="2556931"/>
            <a:ext cx="10245011" cy="3610603"/>
          </a:xfrm>
        </p:spPr>
        <p:txBody>
          <a:bodyPr>
            <a:normAutofit/>
          </a:bodyPr>
          <a:lstStyle/>
          <a:p>
            <a:r>
              <a:rPr lang="en-US" dirty="0"/>
              <a:t>1.  PRESUME THEIR COMPETENCE.  Help them only as much as they need help.</a:t>
            </a:r>
          </a:p>
          <a:p>
            <a:r>
              <a:rPr lang="en-US" dirty="0"/>
              <a:t>2.  Make eye contact. </a:t>
            </a:r>
          </a:p>
          <a:p>
            <a:r>
              <a:rPr lang="en-US" dirty="0"/>
              <a:t>3.  Ask ONE question. </a:t>
            </a:r>
          </a:p>
          <a:p>
            <a:pPr lvl="1"/>
            <a:r>
              <a:rPr lang="en-US" dirty="0"/>
              <a:t>Open ended </a:t>
            </a:r>
          </a:p>
          <a:p>
            <a:pPr lvl="1"/>
            <a:r>
              <a:rPr lang="en-US" dirty="0"/>
              <a:t>Closed ended </a:t>
            </a:r>
          </a:p>
          <a:p>
            <a:pPr lvl="1"/>
            <a:r>
              <a:rPr lang="en-US" dirty="0"/>
              <a:t>Yes/no </a:t>
            </a:r>
          </a:p>
          <a:p>
            <a:endParaRPr lang="en-US" dirty="0"/>
          </a:p>
        </p:txBody>
      </p:sp>
    </p:spTree>
    <p:extLst>
      <p:ext uri="{BB962C8B-B14F-4D97-AF65-F5344CB8AC3E}">
        <p14:creationId xmlns:p14="http://schemas.microsoft.com/office/powerpoint/2010/main" val="214564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86016"/>
            <a:ext cx="9601196" cy="1303867"/>
          </a:xfrm>
        </p:spPr>
        <p:txBody>
          <a:bodyPr>
            <a:noAutofit/>
          </a:bodyPr>
          <a:lstStyle/>
          <a:p>
            <a:r>
              <a:rPr lang="en-US" sz="3600" dirty="0"/>
              <a:t>Communicating with someone who uses AAC</a:t>
            </a:r>
          </a:p>
        </p:txBody>
      </p:sp>
      <p:sp>
        <p:nvSpPr>
          <p:cNvPr id="3" name="Content Placeholder 2"/>
          <p:cNvSpPr>
            <a:spLocks noGrp="1"/>
          </p:cNvSpPr>
          <p:nvPr>
            <p:ph idx="1"/>
          </p:nvPr>
        </p:nvSpPr>
        <p:spPr>
          <a:xfrm>
            <a:off x="870856" y="2586711"/>
            <a:ext cx="10450285" cy="2737643"/>
          </a:xfrm>
        </p:spPr>
        <p:txBody>
          <a:bodyPr>
            <a:noAutofit/>
          </a:bodyPr>
          <a:lstStyle/>
          <a:p>
            <a:r>
              <a:rPr lang="en-US" dirty="0"/>
              <a:t>4.  WAIT 10 – 20 seconds before re-prompting them. </a:t>
            </a:r>
          </a:p>
          <a:p>
            <a:pPr lvl="1"/>
            <a:r>
              <a:rPr lang="en-US" dirty="0"/>
              <a:t>Slow uptake &amp; fast decay</a:t>
            </a:r>
          </a:p>
          <a:p>
            <a:r>
              <a:rPr lang="en-US" dirty="0"/>
              <a:t>5.  After they answer, let them know what you heard. </a:t>
            </a:r>
          </a:p>
          <a:p>
            <a:r>
              <a:rPr lang="en-US" sz="2400" dirty="0"/>
              <a:t>6.  Make sure I have access to my communication device at ALL TIMES! </a:t>
            </a:r>
          </a:p>
          <a:p>
            <a:r>
              <a:rPr lang="en-US" sz="2400" dirty="0"/>
              <a:t>7.  Treat me as you would any other person.  </a:t>
            </a:r>
          </a:p>
          <a:p>
            <a:endParaRPr lang="en-US" sz="1400" dirty="0"/>
          </a:p>
        </p:txBody>
      </p:sp>
    </p:spTree>
    <p:extLst>
      <p:ext uri="{BB962C8B-B14F-4D97-AF65-F5344CB8AC3E}">
        <p14:creationId xmlns:p14="http://schemas.microsoft.com/office/powerpoint/2010/main" val="60216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3" y="1408922"/>
            <a:ext cx="7697754" cy="1862048"/>
          </a:xfrm>
          <a:prstGeom prst="rect">
            <a:avLst/>
          </a:prstGeom>
          <a:noFill/>
        </p:spPr>
        <p:txBody>
          <a:bodyPr wrap="square" rtlCol="0">
            <a:spAutoFit/>
          </a:bodyPr>
          <a:lstStyle/>
          <a:p>
            <a:r>
              <a:rPr lang="en-US" sz="11500" dirty="0">
                <a:latin typeface="Arial" panose="020B0604020202020204" pitchFamily="34" charset="0"/>
                <a:cs typeface="Arial" panose="020B0604020202020204" pitchFamily="34" charset="0"/>
              </a:rPr>
              <a:t>Let’s  talk!</a:t>
            </a:r>
          </a:p>
        </p:txBody>
      </p:sp>
    </p:spTree>
    <p:extLst>
      <p:ext uri="{BB962C8B-B14F-4D97-AF65-F5344CB8AC3E}">
        <p14:creationId xmlns:p14="http://schemas.microsoft.com/office/powerpoint/2010/main" val="422155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1478" y="754514"/>
            <a:ext cx="8864081"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Contact information: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Sharon Mankey, MAT, CCC-SLP</a:t>
            </a:r>
          </a:p>
          <a:p>
            <a:r>
              <a:rPr lang="en-US" sz="2400" dirty="0" err="1">
                <a:latin typeface="Arial" panose="020B0604020202020204" pitchFamily="34" charset="0"/>
                <a:cs typeface="Arial" panose="020B0604020202020204" pitchFamily="34" charset="0"/>
              </a:rPr>
              <a:t>sharon.mankey@pfw.edu</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sharonmankey@</a:t>
            </a:r>
            <a:r>
              <a:rPr lang="en-US" sz="2400" err="1">
                <a:latin typeface="Arial" panose="020B0604020202020204" pitchFamily="34" charset="0"/>
                <a:cs typeface="Arial" panose="020B0604020202020204" pitchFamily="34" charset="0"/>
              </a:rPr>
              <a:t>outlook</a:t>
            </a:r>
            <a:r>
              <a:rPr lang="en-US" sz="2400">
                <a:latin typeface="Arial" panose="020B0604020202020204" pitchFamily="34" charset="0"/>
                <a:cs typeface="Arial" panose="020B0604020202020204" pitchFamily="34" charset="0"/>
              </a:rPr>
              <a:t>.com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Mariesa Rang, MA, CCC-SLP</a:t>
            </a:r>
          </a:p>
          <a:p>
            <a:r>
              <a:rPr lang="en-US" sz="2400" dirty="0">
                <a:latin typeface="Arial" panose="020B0604020202020204" pitchFamily="34" charset="0"/>
                <a:cs typeface="Arial" panose="020B0604020202020204" pitchFamily="34" charset="0"/>
              </a:rPr>
              <a:t>rangm01@pfw.edu</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mariesa.rang@gmail.com</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Sharon Cell: 260.437.5975</a:t>
            </a:r>
          </a:p>
        </p:txBody>
      </p:sp>
    </p:spTree>
    <p:extLst>
      <p:ext uri="{BB962C8B-B14F-4D97-AF65-F5344CB8AC3E}">
        <p14:creationId xmlns:p14="http://schemas.microsoft.com/office/powerpoint/2010/main" val="21391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Webster:</a:t>
            </a:r>
          </a:p>
        </p:txBody>
      </p:sp>
      <p:sp>
        <p:nvSpPr>
          <p:cNvPr id="3" name="Content Placeholder 2"/>
          <p:cNvSpPr>
            <a:spLocks noGrp="1"/>
          </p:cNvSpPr>
          <p:nvPr>
            <p:ph idx="1"/>
          </p:nvPr>
        </p:nvSpPr>
        <p:spPr/>
        <p:txBody>
          <a:bodyPr/>
          <a:lstStyle/>
          <a:p>
            <a:r>
              <a:rPr lang="en-US" dirty="0"/>
              <a:t>If my possessions were taken from me with one exception I would choose to keep the power of communication, for by it I would soon regain all the rest.</a:t>
            </a:r>
          </a:p>
          <a:p>
            <a:endParaRPr lang="en-US" dirty="0"/>
          </a:p>
        </p:txBody>
      </p:sp>
    </p:spTree>
    <p:extLst>
      <p:ext uri="{BB962C8B-B14F-4D97-AF65-F5344CB8AC3E}">
        <p14:creationId xmlns:p14="http://schemas.microsoft.com/office/powerpoint/2010/main" val="12923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AAC?</a:t>
            </a:r>
          </a:p>
        </p:txBody>
      </p:sp>
      <p:sp>
        <p:nvSpPr>
          <p:cNvPr id="3" name="Content Placeholder 2"/>
          <p:cNvSpPr>
            <a:spLocks noGrp="1"/>
          </p:cNvSpPr>
          <p:nvPr>
            <p:ph idx="1"/>
          </p:nvPr>
        </p:nvSpPr>
        <p:spPr/>
        <p:txBody>
          <a:bodyPr/>
          <a:lstStyle/>
          <a:p>
            <a:r>
              <a:rPr lang="en-US" dirty="0"/>
              <a:t>Name ways to communicate:</a:t>
            </a:r>
          </a:p>
          <a:p>
            <a:r>
              <a:rPr lang="en-US" dirty="0"/>
              <a:t>Augmentative:</a:t>
            </a:r>
          </a:p>
          <a:p>
            <a:r>
              <a:rPr lang="en-US" dirty="0"/>
              <a:t>Alternative: </a:t>
            </a:r>
          </a:p>
          <a:p>
            <a:r>
              <a:rPr lang="en-US" dirty="0"/>
              <a:t>A.K.A.: “Talker,” Speech Generating Device  or SGD, the iPad, communication board, AAC device, etc.</a:t>
            </a:r>
          </a:p>
          <a:p>
            <a:r>
              <a:rPr lang="en-US" dirty="0"/>
              <a:t>Communication should be </a:t>
            </a:r>
            <a:r>
              <a:rPr lang="en-US" u="sng" dirty="0"/>
              <a:t>effective</a:t>
            </a:r>
            <a:r>
              <a:rPr lang="en-US" dirty="0"/>
              <a:t> and </a:t>
            </a:r>
            <a:r>
              <a:rPr lang="en-US" u="sng" dirty="0"/>
              <a:t>efficient</a:t>
            </a:r>
            <a:r>
              <a:rPr lang="en-US" dirty="0"/>
              <a:t> </a:t>
            </a:r>
          </a:p>
        </p:txBody>
      </p:sp>
    </p:spTree>
    <p:extLst>
      <p:ext uri="{BB962C8B-B14F-4D97-AF65-F5344CB8AC3E}">
        <p14:creationId xmlns:p14="http://schemas.microsoft.com/office/powerpoint/2010/main" val="184332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917008"/>
            <a:ext cx="10387584" cy="1188720"/>
          </a:xfrm>
        </p:spPr>
        <p:txBody>
          <a:bodyPr>
            <a:normAutofit/>
          </a:bodyPr>
          <a:lstStyle/>
          <a:p>
            <a:r>
              <a:rPr lang="en-US" dirty="0"/>
              <a:t>Who uses AAC?</a:t>
            </a:r>
          </a:p>
        </p:txBody>
      </p:sp>
      <p:sp>
        <p:nvSpPr>
          <p:cNvPr id="3" name="Content Placeholder 2"/>
          <p:cNvSpPr>
            <a:spLocks noGrp="1"/>
          </p:cNvSpPr>
          <p:nvPr>
            <p:ph idx="1"/>
          </p:nvPr>
        </p:nvSpPr>
        <p:spPr>
          <a:xfrm>
            <a:off x="950976" y="2519809"/>
            <a:ext cx="10387584" cy="4063764"/>
          </a:xfrm>
        </p:spPr>
        <p:txBody>
          <a:bodyPr>
            <a:normAutofit/>
          </a:bodyPr>
          <a:lstStyle/>
          <a:p>
            <a:pPr>
              <a:lnSpc>
                <a:spcPct val="110000"/>
              </a:lnSpc>
            </a:pPr>
            <a:r>
              <a:rPr lang="en-US" dirty="0"/>
              <a:t>Developmental: autism, cerebral palsy, MD, Down syndrome, apraxia, dysarthria, cognitive impairment, tracheostomy, etc.</a:t>
            </a:r>
          </a:p>
          <a:p>
            <a:pPr>
              <a:lnSpc>
                <a:spcPct val="110000"/>
              </a:lnSpc>
            </a:pPr>
            <a:r>
              <a:rPr lang="en-US" dirty="0"/>
              <a:t>Acquired: CVA, MS, ALS, apraxia, dysarthria, TBI, selective mutism, cognitive impairment, tracheostomy, spinal cord injury, etc. </a:t>
            </a:r>
          </a:p>
          <a:p>
            <a:pPr>
              <a:lnSpc>
                <a:spcPct val="110000"/>
              </a:lnSpc>
            </a:pPr>
            <a:r>
              <a:rPr lang="en-US" dirty="0"/>
              <a:t>Skills may be rudimentary to expert and may depend on the level of intelligence </a:t>
            </a:r>
          </a:p>
          <a:p>
            <a:pPr>
              <a:lnSpc>
                <a:spcPct val="110000"/>
              </a:lnSpc>
            </a:pPr>
            <a:r>
              <a:rPr lang="en-US" dirty="0"/>
              <a:t>Don’t judge the person by their packaging!</a:t>
            </a:r>
          </a:p>
          <a:p>
            <a:endParaRPr lang="en-US" dirty="0"/>
          </a:p>
        </p:txBody>
      </p:sp>
    </p:spTree>
    <p:extLst>
      <p:ext uri="{BB962C8B-B14F-4D97-AF65-F5344CB8AC3E}">
        <p14:creationId xmlns:p14="http://schemas.microsoft.com/office/powerpoint/2010/main" val="190341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Misconceptions</a:t>
            </a:r>
          </a:p>
        </p:txBody>
      </p:sp>
      <p:sp>
        <p:nvSpPr>
          <p:cNvPr id="3" name="Content Placeholder 2"/>
          <p:cNvSpPr>
            <a:spLocks noGrp="1"/>
          </p:cNvSpPr>
          <p:nvPr>
            <p:ph idx="1"/>
          </p:nvPr>
        </p:nvSpPr>
        <p:spPr/>
        <p:txBody>
          <a:bodyPr/>
          <a:lstStyle/>
          <a:p>
            <a:r>
              <a:rPr lang="en-US" dirty="0"/>
              <a:t>If the person can’t talk, they probably aren’t aware, or smart, or competent or… you fill in the blank.  (Prejudice)</a:t>
            </a:r>
          </a:p>
          <a:p>
            <a:r>
              <a:rPr lang="en-US" dirty="0"/>
              <a:t>A talking person can give better information (Prejudice)</a:t>
            </a:r>
          </a:p>
          <a:p>
            <a:r>
              <a:rPr lang="en-US" dirty="0"/>
              <a:t>It isn’t worth the time it takes to get the message (Impatience or emergency situation)</a:t>
            </a:r>
          </a:p>
          <a:p>
            <a:r>
              <a:rPr lang="en-US" dirty="0"/>
              <a:t>“It isn’t real life to wait so long for someone to say something.” (It is for them.)</a:t>
            </a:r>
          </a:p>
          <a:p>
            <a:endParaRPr lang="en-US" dirty="0"/>
          </a:p>
          <a:p>
            <a:endParaRPr lang="en-US" dirty="0"/>
          </a:p>
          <a:p>
            <a:endParaRPr lang="en-US" dirty="0"/>
          </a:p>
        </p:txBody>
      </p:sp>
    </p:spTree>
    <p:extLst>
      <p:ext uri="{BB962C8B-B14F-4D97-AF65-F5344CB8AC3E}">
        <p14:creationId xmlns:p14="http://schemas.microsoft.com/office/powerpoint/2010/main" val="18113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matter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835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Joan </a:t>
            </a:r>
            <a:r>
              <a:rPr lang="en-US" sz="3200" dirty="0" err="1"/>
              <a:t>Petersilia</a:t>
            </a:r>
            <a:r>
              <a:rPr lang="en-US" sz="3200" dirty="0"/>
              <a:t> </a:t>
            </a:r>
            <a:br>
              <a:rPr lang="en-US" sz="3200" dirty="0"/>
            </a:br>
            <a:r>
              <a:rPr lang="en-US" sz="3200" dirty="0"/>
              <a:t>(University of California – Irvine) </a:t>
            </a:r>
          </a:p>
        </p:txBody>
      </p:sp>
      <p:sp>
        <p:nvSpPr>
          <p:cNvPr id="3" name="Content Placeholder 2"/>
          <p:cNvSpPr>
            <a:spLocks noGrp="1"/>
          </p:cNvSpPr>
          <p:nvPr>
            <p:ph idx="1"/>
          </p:nvPr>
        </p:nvSpPr>
        <p:spPr/>
        <p:txBody>
          <a:bodyPr/>
          <a:lstStyle/>
          <a:p>
            <a:r>
              <a:rPr lang="en-US" dirty="0"/>
              <a:t>States that “people with developmental disabilities have a 4-10 times higher risk of becoming a crime victim than people without a disability.”</a:t>
            </a:r>
          </a:p>
          <a:p>
            <a:r>
              <a:rPr lang="en-US" dirty="0"/>
              <a:t>“Children with any kind of disability are more than twice as likely as nondisabled children to be physically abused and almost twice as likely to be sexually abused.”</a:t>
            </a:r>
          </a:p>
        </p:txBody>
      </p:sp>
    </p:spTree>
    <p:extLst>
      <p:ext uri="{BB962C8B-B14F-4D97-AF65-F5344CB8AC3E}">
        <p14:creationId xmlns:p14="http://schemas.microsoft.com/office/powerpoint/2010/main" val="335177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Diane </a:t>
            </a:r>
            <a:r>
              <a:rPr lang="en-US" dirty="0" err="1"/>
              <a:t>Bryen</a:t>
            </a:r>
            <a:r>
              <a:rPr lang="en-US" dirty="0"/>
              <a:t> </a:t>
            </a:r>
            <a:br>
              <a:rPr lang="en-US" dirty="0"/>
            </a:br>
            <a:r>
              <a:rPr lang="en-US" dirty="0"/>
              <a:t>(Temple University)</a:t>
            </a:r>
          </a:p>
        </p:txBody>
      </p:sp>
      <p:sp>
        <p:nvSpPr>
          <p:cNvPr id="3" name="Content Placeholder 2"/>
          <p:cNvSpPr>
            <a:spLocks noGrp="1"/>
          </p:cNvSpPr>
          <p:nvPr>
            <p:ph idx="1"/>
          </p:nvPr>
        </p:nvSpPr>
        <p:spPr/>
        <p:txBody>
          <a:bodyPr/>
          <a:lstStyle/>
          <a:p>
            <a:r>
              <a:rPr lang="en-US" dirty="0"/>
              <a:t>From research study: </a:t>
            </a:r>
          </a:p>
          <a:p>
            <a:pPr lvl="1"/>
            <a:r>
              <a:rPr lang="en-US" dirty="0"/>
              <a:t>39% reported enduring a physical attack </a:t>
            </a:r>
          </a:p>
          <a:p>
            <a:pPr lvl="1"/>
            <a:r>
              <a:rPr lang="en-US" dirty="0"/>
              <a:t>39% reported experiencing unwanted sexual touch </a:t>
            </a:r>
          </a:p>
          <a:p>
            <a:pPr lvl="1"/>
            <a:r>
              <a:rPr lang="en-US" dirty="0"/>
              <a:t>28% reported being threatened of sexual assault or harm </a:t>
            </a:r>
          </a:p>
          <a:p>
            <a:pPr lvl="1"/>
            <a:r>
              <a:rPr lang="en-US" dirty="0"/>
              <a:t>22% reported being forced to have sex</a:t>
            </a:r>
          </a:p>
          <a:p>
            <a:pPr lvl="1"/>
            <a:r>
              <a:rPr lang="en-US" dirty="0"/>
              <a:t>17% reported being forced to touch someone sexually </a:t>
            </a:r>
          </a:p>
        </p:txBody>
      </p:sp>
    </p:spTree>
    <p:extLst>
      <p:ext uri="{BB962C8B-B14F-4D97-AF65-F5344CB8AC3E}">
        <p14:creationId xmlns:p14="http://schemas.microsoft.com/office/powerpoint/2010/main" val="77857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10857</TotalTime>
  <Words>4439</Words>
  <Application>Microsoft Macintosh PowerPoint</Application>
  <PresentationFormat>Widescreen</PresentationFormat>
  <Paragraphs>233</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Times New Roman</vt:lpstr>
      <vt:lpstr>Organic</vt:lpstr>
      <vt:lpstr>AAC: A different method but the same message (and why it matters)</vt:lpstr>
      <vt:lpstr>What will be covered At the end of the in-service, the participant will know:</vt:lpstr>
      <vt:lpstr>Daniel Webster:</vt:lpstr>
      <vt:lpstr>What is AAC?</vt:lpstr>
      <vt:lpstr>Who uses AAC?</vt:lpstr>
      <vt:lpstr>Misconceptions</vt:lpstr>
      <vt:lpstr>Why does it matter</vt:lpstr>
      <vt:lpstr>Joan Petersilia  (University of California – Irvine) </vt:lpstr>
      <vt:lpstr>Diane Bryen  (Temple University)</vt:lpstr>
      <vt:lpstr>The need to communicate  in emergency situations:</vt:lpstr>
      <vt:lpstr>Types of AAC</vt:lpstr>
      <vt:lpstr>Types of AAC</vt:lpstr>
      <vt:lpstr>Types of AAC</vt:lpstr>
      <vt:lpstr> High tech uses communication devices with  liquid crystal displays, voice output, electronics, scanning, switches, computers, etc. </vt:lpstr>
      <vt:lpstr>Access Methods</vt:lpstr>
      <vt:lpstr>PowerPoint Presentation</vt:lpstr>
      <vt:lpstr>What to do with motorized wheelchairs?</vt:lpstr>
      <vt:lpstr>KC using his device  by typing with his toe</vt:lpstr>
      <vt:lpstr>Kevin</vt:lpstr>
      <vt:lpstr>Bryanna</vt:lpstr>
      <vt:lpstr>Reality, or AAC talking in real time.</vt:lpstr>
      <vt:lpstr>Communicating with someone who uses AAC</vt:lpstr>
      <vt:lpstr>Communicating with someone who uses AAC</vt:lpstr>
      <vt:lpstr>PowerPoint Presentation</vt:lpstr>
      <vt:lpstr>PowerPoint Presentation</vt:lpstr>
    </vt:vector>
  </TitlesOfParts>
  <Company>Indiana University-Purdue University Fort Wayne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 A different method but the same message (and why it matters)</dc:title>
  <dc:creator>Sharon Mankey</dc:creator>
  <cp:lastModifiedBy>Mariesa Rang</cp:lastModifiedBy>
  <cp:revision>92</cp:revision>
  <cp:lastPrinted>2016-06-29T20:28:10Z</cp:lastPrinted>
  <dcterms:created xsi:type="dcterms:W3CDTF">2016-06-22T19:10:00Z</dcterms:created>
  <dcterms:modified xsi:type="dcterms:W3CDTF">2019-08-01T18:25:44Z</dcterms:modified>
</cp:coreProperties>
</file>